
<file path=[Content_Types].xml><?xml version="1.0" encoding="utf-8"?>
<Types xmlns="http://schemas.openxmlformats.org/package/2006/content-types">
  <Default Extension="xml" ContentType="application/xml"/>
  <Default Extension="jpeg" ContentType="image/jpeg"/>
  <Default Extension="bin" ContentType="audio/unknown"/>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slideLayouts/slideLayout13.xml" ContentType="application/vnd.openxmlformats-officedocument.presentationml.slideLayout+xml"/>
  <Override PartName="/ppt/theme/theme3.xml" ContentType="application/vnd.openxmlformats-officedocument.theme+xml"/>
  <Override PartName="/ppt/slideLayouts/slideLayout14.xml" ContentType="application/vnd.openxmlformats-officedocument.presentationml.slideLayout+xml"/>
  <Override PartName="/ppt/theme/theme4.xml" ContentType="application/vnd.openxmlformats-officedocument.theme+xml"/>
  <Override PartName="/ppt/slideLayouts/slideLayout15.xml" ContentType="application/vnd.openxmlformats-officedocument.presentationml.slideLayout+xml"/>
  <Override PartName="/ppt/theme/theme5.xml" ContentType="application/vnd.openxmlformats-officedocument.theme+xml"/>
  <Override PartName="/ppt/slideLayouts/slideLayout16.xml" ContentType="application/vnd.openxmlformats-officedocument.presentationml.slideLayout+xml"/>
  <Override PartName="/ppt/theme/theme6.xml" ContentType="application/vnd.openxmlformats-officedocument.theme+xml"/>
  <Override PartName="/ppt/slideLayouts/slideLayout17.xml" ContentType="application/vnd.openxmlformats-officedocument.presentationml.slideLayout+xml"/>
  <Override PartName="/ppt/theme/theme7.xml" ContentType="application/vnd.openxmlformats-officedocument.theme+xml"/>
  <Override PartName="/ppt/slideLayouts/slideLayout18.xml" ContentType="application/vnd.openxmlformats-officedocument.presentationml.slideLayout+xml"/>
  <Override PartName="/ppt/theme/theme8.xml" ContentType="application/vnd.openxmlformats-officedocument.theme+xml"/>
  <Override PartName="/ppt/slideLayouts/slideLayout19.xml" ContentType="application/vnd.openxmlformats-officedocument.presentationml.slideLayout+xml"/>
  <Override PartName="/ppt/theme/theme9.xml" ContentType="application/vnd.openxmlformats-officedocument.theme+xml"/>
  <Override PartName="/ppt/slideLayouts/slideLayout20.xml" ContentType="application/vnd.openxmlformats-officedocument.presentationml.slideLayout+xml"/>
  <Override PartName="/ppt/theme/theme10.xml" ContentType="application/vnd.openxmlformats-officedocument.theme+xml"/>
  <Override PartName="/ppt/slideLayouts/slideLayout21.xml" ContentType="application/vnd.openxmlformats-officedocument.presentationml.slideLayout+xml"/>
  <Override PartName="/ppt/theme/theme11.xml" ContentType="application/vnd.openxmlformats-officedocument.theme+xml"/>
  <Override PartName="/ppt/slideLayouts/slideLayout22.xml" ContentType="application/vnd.openxmlformats-officedocument.presentationml.slideLayout+xml"/>
  <Override PartName="/ppt/theme/theme12.xml" ContentType="application/vnd.openxmlformats-officedocument.theme+xml"/>
  <Override PartName="/ppt/slideLayouts/slideLayout23.xml" ContentType="application/vnd.openxmlformats-officedocument.presentationml.slideLayout+xml"/>
  <Override PartName="/ppt/theme/theme13.xml" ContentType="application/vnd.openxmlformats-officedocument.theme+xml"/>
  <Override PartName="/ppt/slideLayouts/slideLayout24.xml" ContentType="application/vnd.openxmlformats-officedocument.presentationml.slideLayout+xml"/>
  <Override PartName="/ppt/theme/theme14.xml" ContentType="application/vnd.openxmlformats-officedocument.theme+xml"/>
  <Override PartName="/ppt/slideLayouts/slideLayout25.xml" ContentType="application/vnd.openxmlformats-officedocument.presentationml.slideLayout+xml"/>
  <Override PartName="/ppt/theme/theme15.xml" ContentType="application/vnd.openxmlformats-officedocument.theme+xml"/>
  <Override PartName="/ppt/theme/theme16.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notesSlides/notesSlide1.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notesSlides/notesSlide2.xml" ContentType="application/vnd.openxmlformats-officedocument.presentationml.notesSlide+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notesSlides/notesSlide3.xml" ContentType="application/vnd.openxmlformats-officedocument.presentationml.notesSlide+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notesSlides/notesSlide4.xml" ContentType="application/vnd.openxmlformats-officedocument.presentationml.notesSlide+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notesSlides/notesSlide5.xml" ContentType="application/vnd.openxmlformats-officedocument.presentationml.notesSlide+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notesSlides/notesSlide6.xml" ContentType="application/vnd.openxmlformats-officedocument.presentationml.notesSlide+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notesSlides/notesSlide7.xml" ContentType="application/vnd.openxmlformats-officedocument.presentationml.notesSlide+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4" r:id="rId2"/>
    <p:sldMasterId id="2147483666" r:id="rId3"/>
    <p:sldMasterId id="2147483670" r:id="rId4"/>
    <p:sldMasterId id="2147483674" r:id="rId5"/>
    <p:sldMasterId id="2147483678" r:id="rId6"/>
    <p:sldMasterId id="2147483680" r:id="rId7"/>
    <p:sldMasterId id="2147483682" r:id="rId8"/>
    <p:sldMasterId id="2147483684" r:id="rId9"/>
    <p:sldMasterId id="2147483686" r:id="rId10"/>
    <p:sldMasterId id="2147483688" r:id="rId11"/>
    <p:sldMasterId id="2147483690" r:id="rId12"/>
    <p:sldMasterId id="2147483692" r:id="rId13"/>
    <p:sldMasterId id="2147483694" r:id="rId14"/>
    <p:sldMasterId id="2147483696" r:id="rId15"/>
  </p:sldMasterIdLst>
  <p:notesMasterIdLst>
    <p:notesMasterId r:id="rId42"/>
  </p:notesMasterIdLst>
  <p:sldIdLst>
    <p:sldId id="256" r:id="rId16"/>
    <p:sldId id="279" r:id="rId17"/>
    <p:sldId id="269" r:id="rId18"/>
    <p:sldId id="267" r:id="rId19"/>
    <p:sldId id="268" r:id="rId20"/>
    <p:sldId id="284" r:id="rId21"/>
    <p:sldId id="283" r:id="rId22"/>
    <p:sldId id="261" r:id="rId23"/>
    <p:sldId id="266" r:id="rId24"/>
    <p:sldId id="277" r:id="rId25"/>
    <p:sldId id="265" r:id="rId26"/>
    <p:sldId id="272" r:id="rId27"/>
    <p:sldId id="273" r:id="rId28"/>
    <p:sldId id="285" r:id="rId29"/>
    <p:sldId id="288" r:id="rId30"/>
    <p:sldId id="287" r:id="rId31"/>
    <p:sldId id="289" r:id="rId32"/>
    <p:sldId id="290" r:id="rId33"/>
    <p:sldId id="291" r:id="rId34"/>
    <p:sldId id="286" r:id="rId35"/>
    <p:sldId id="278" r:id="rId36"/>
    <p:sldId id="276" r:id="rId37"/>
    <p:sldId id="280" r:id="rId38"/>
    <p:sldId id="281" r:id="rId39"/>
    <p:sldId id="275" r:id="rId40"/>
    <p:sldId id="274" r:id="rId41"/>
  </p:sldIdLst>
  <p:sldSz cx="12192000" cy="6858000"/>
  <p:notesSz cx="6858000" cy="9144000"/>
  <p:custDataLst>
    <p:tags r:id="rId43"/>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795"/>
    <p:restoredTop sz="79151"/>
  </p:normalViewPr>
  <p:slideViewPr>
    <p:cSldViewPr snapToGrid="0" snapToObjects="1">
      <p:cViewPr varScale="1">
        <p:scale>
          <a:sx n="66" d="100"/>
          <a:sy n="66" d="100"/>
        </p:scale>
        <p:origin x="424" y="17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46" Type="http://schemas.openxmlformats.org/officeDocument/2006/relationships/theme" Target="theme/theme1.xml"/><Relationship Id="rId47" Type="http://schemas.openxmlformats.org/officeDocument/2006/relationships/tableStyles" Target="tableStyles.xml"/><Relationship Id="rId20" Type="http://schemas.openxmlformats.org/officeDocument/2006/relationships/slide" Target="slides/slide5.xml"/><Relationship Id="rId21" Type="http://schemas.openxmlformats.org/officeDocument/2006/relationships/slide" Target="slides/slide6.xml"/><Relationship Id="rId22" Type="http://schemas.openxmlformats.org/officeDocument/2006/relationships/slide" Target="slides/slide7.xml"/><Relationship Id="rId23" Type="http://schemas.openxmlformats.org/officeDocument/2006/relationships/slide" Target="slides/slide8.xml"/><Relationship Id="rId24" Type="http://schemas.openxmlformats.org/officeDocument/2006/relationships/slide" Target="slides/slide9.xml"/><Relationship Id="rId25" Type="http://schemas.openxmlformats.org/officeDocument/2006/relationships/slide" Target="slides/slide10.xml"/><Relationship Id="rId26" Type="http://schemas.openxmlformats.org/officeDocument/2006/relationships/slide" Target="slides/slide11.xml"/><Relationship Id="rId27" Type="http://schemas.openxmlformats.org/officeDocument/2006/relationships/slide" Target="slides/slide12.xml"/><Relationship Id="rId28" Type="http://schemas.openxmlformats.org/officeDocument/2006/relationships/slide" Target="slides/slide13.xml"/><Relationship Id="rId29" Type="http://schemas.openxmlformats.org/officeDocument/2006/relationships/slide" Target="slides/slide14.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30" Type="http://schemas.openxmlformats.org/officeDocument/2006/relationships/slide" Target="slides/slide15.xml"/><Relationship Id="rId31" Type="http://schemas.openxmlformats.org/officeDocument/2006/relationships/slide" Target="slides/slide16.xml"/><Relationship Id="rId32" Type="http://schemas.openxmlformats.org/officeDocument/2006/relationships/slide" Target="slides/slide17.xml"/><Relationship Id="rId9" Type="http://schemas.openxmlformats.org/officeDocument/2006/relationships/slideMaster" Target="slideMasters/slideMaster9.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33" Type="http://schemas.openxmlformats.org/officeDocument/2006/relationships/slide" Target="slides/slide18.xml"/><Relationship Id="rId34" Type="http://schemas.openxmlformats.org/officeDocument/2006/relationships/slide" Target="slides/slide19.xml"/><Relationship Id="rId35" Type="http://schemas.openxmlformats.org/officeDocument/2006/relationships/slide" Target="slides/slide20.xml"/><Relationship Id="rId36" Type="http://schemas.openxmlformats.org/officeDocument/2006/relationships/slide" Target="slides/slide21.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Master" Target="slideMasters/slideMaster15.xml"/><Relationship Id="rId16" Type="http://schemas.openxmlformats.org/officeDocument/2006/relationships/slide" Target="slides/slide1.xml"/><Relationship Id="rId17" Type="http://schemas.openxmlformats.org/officeDocument/2006/relationships/slide" Target="slides/slide2.xml"/><Relationship Id="rId18" Type="http://schemas.openxmlformats.org/officeDocument/2006/relationships/slide" Target="slides/slide3.xml"/><Relationship Id="rId19" Type="http://schemas.openxmlformats.org/officeDocument/2006/relationships/slide" Target="slides/slide4.xml"/><Relationship Id="rId37" Type="http://schemas.openxmlformats.org/officeDocument/2006/relationships/slide" Target="slides/slide22.xml"/><Relationship Id="rId38" Type="http://schemas.openxmlformats.org/officeDocument/2006/relationships/slide" Target="slides/slide23.xml"/><Relationship Id="rId39" Type="http://schemas.openxmlformats.org/officeDocument/2006/relationships/slide" Target="slides/slide24.xml"/><Relationship Id="rId40" Type="http://schemas.openxmlformats.org/officeDocument/2006/relationships/slide" Target="slides/slide25.xml"/><Relationship Id="rId41" Type="http://schemas.openxmlformats.org/officeDocument/2006/relationships/slide" Target="slides/slide26.xml"/><Relationship Id="rId42" Type="http://schemas.openxmlformats.org/officeDocument/2006/relationships/notesMaster" Target="notesMasters/notesMaster1.xml"/><Relationship Id="rId43" Type="http://schemas.openxmlformats.org/officeDocument/2006/relationships/tags" Target="tags/tag1.xml"/><Relationship Id="rId44" Type="http://schemas.openxmlformats.org/officeDocument/2006/relationships/presProps" Target="presProps.xml"/><Relationship Id="rId45"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C1926B9-8896-3842-8B6D-8C7D25441393}" type="datetimeFigureOut">
              <a:rPr lang="en-US" smtClean="0"/>
              <a:t>10/27/19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B954BC2-E381-9E49-9A21-BE4122CAC19C}" type="slidenum">
              <a:rPr lang="en-US" smtClean="0"/>
              <a:t>‹#›</a:t>
            </a:fld>
            <a:endParaRPr lang="en-US"/>
          </a:p>
        </p:txBody>
      </p:sp>
    </p:spTree>
    <p:extLst>
      <p:ext uri="{BB962C8B-B14F-4D97-AF65-F5344CB8AC3E}">
        <p14:creationId xmlns:p14="http://schemas.microsoft.com/office/powerpoint/2010/main" val="9265577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B954BC2-E381-9E49-9A21-BE4122CAC19C}" type="slidenum">
              <a:rPr lang="en-US" smtClean="0"/>
              <a:t>6</a:t>
            </a:fld>
            <a:endParaRPr lang="en-US"/>
          </a:p>
        </p:txBody>
      </p:sp>
    </p:spTree>
    <p:extLst>
      <p:ext uri="{BB962C8B-B14F-4D97-AF65-F5344CB8AC3E}">
        <p14:creationId xmlns:p14="http://schemas.microsoft.com/office/powerpoint/2010/main" val="5680905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DOUBLE MARK!</a:t>
            </a:r>
            <a:endParaRPr lang="en-US" dirty="0"/>
          </a:p>
        </p:txBody>
      </p:sp>
      <p:sp>
        <p:nvSpPr>
          <p:cNvPr id="4" name="Slide Number Placeholder 3"/>
          <p:cNvSpPr>
            <a:spLocks noGrp="1"/>
          </p:cNvSpPr>
          <p:nvPr>
            <p:ph type="sldNum" sz="quarter" idx="10"/>
          </p:nvPr>
        </p:nvSpPr>
        <p:spPr/>
        <p:txBody>
          <a:bodyPr/>
          <a:lstStyle/>
          <a:p>
            <a:fld id="{FB954BC2-E381-9E49-9A21-BE4122CAC19C}" type="slidenum">
              <a:rPr lang="en-US" smtClean="0"/>
              <a:t>11</a:t>
            </a:fld>
            <a:endParaRPr lang="en-US"/>
          </a:p>
        </p:txBody>
      </p:sp>
    </p:spTree>
    <p:extLst>
      <p:ext uri="{BB962C8B-B14F-4D97-AF65-F5344CB8AC3E}">
        <p14:creationId xmlns:p14="http://schemas.microsoft.com/office/powerpoint/2010/main" val="12413506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Consider, what sort of data would</a:t>
            </a:r>
            <a:r>
              <a:rPr lang="en-US" baseline="0" dirty="0" smtClean="0"/>
              <a:t> you need to have evidence on this?</a:t>
            </a:r>
            <a:endParaRPr lang="en-US" dirty="0"/>
          </a:p>
        </p:txBody>
      </p:sp>
      <p:sp>
        <p:nvSpPr>
          <p:cNvPr id="4" name="Slide Number Placeholder 3"/>
          <p:cNvSpPr>
            <a:spLocks noGrp="1"/>
          </p:cNvSpPr>
          <p:nvPr>
            <p:ph type="sldNum" sz="quarter" idx="10"/>
          </p:nvPr>
        </p:nvSpPr>
        <p:spPr/>
        <p:txBody>
          <a:bodyPr/>
          <a:lstStyle/>
          <a:p>
            <a:fld id="{FB954BC2-E381-9E49-9A21-BE4122CAC19C}" type="slidenum">
              <a:rPr lang="en-US" smtClean="0"/>
              <a:t>12</a:t>
            </a:fld>
            <a:endParaRPr lang="en-US"/>
          </a:p>
        </p:txBody>
      </p:sp>
    </p:spTree>
    <p:extLst>
      <p:ext uri="{BB962C8B-B14F-4D97-AF65-F5344CB8AC3E}">
        <p14:creationId xmlns:p14="http://schemas.microsoft.com/office/powerpoint/2010/main" val="19047609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Reduction</a:t>
            </a:r>
            <a:r>
              <a:rPr lang="en-US" baseline="0" dirty="0" smtClean="0"/>
              <a:t> in costs </a:t>
            </a:r>
            <a:r>
              <a:rPr lang="en-US" baseline="0" dirty="0" smtClean="0">
                <a:sym typeface="Wingdings"/>
              </a:rPr>
              <a:t> firms produce more at each price --&gt; supply curve shifts out  price falls</a:t>
            </a:r>
          </a:p>
          <a:p>
            <a:r>
              <a:rPr lang="en-US" baseline="0" dirty="0" smtClean="0">
                <a:sym typeface="Wingdings"/>
              </a:rPr>
              <a:t>As it’s price-elastic quantity demand increases by a greater percentage than the fall in price, thus expenditure will rise</a:t>
            </a:r>
          </a:p>
          <a:p>
            <a:r>
              <a:rPr lang="en-US" baseline="0" dirty="0" smtClean="0">
                <a:sym typeface="Wingdings"/>
              </a:rPr>
              <a:t>Consumer surplus will rise, not fall.</a:t>
            </a:r>
            <a:endParaRPr lang="en-US" dirty="0"/>
          </a:p>
        </p:txBody>
      </p:sp>
      <p:sp>
        <p:nvSpPr>
          <p:cNvPr id="4" name="Slide Number Placeholder 3"/>
          <p:cNvSpPr>
            <a:spLocks noGrp="1"/>
          </p:cNvSpPr>
          <p:nvPr>
            <p:ph type="sldNum" sz="quarter" idx="10"/>
          </p:nvPr>
        </p:nvSpPr>
        <p:spPr/>
        <p:txBody>
          <a:bodyPr/>
          <a:lstStyle/>
          <a:p>
            <a:fld id="{FB954BC2-E381-9E49-9A21-BE4122CAC19C}" type="slidenum">
              <a:rPr lang="en-US" smtClean="0"/>
              <a:t>16</a:t>
            </a:fld>
            <a:endParaRPr lang="en-US"/>
          </a:p>
        </p:txBody>
      </p:sp>
    </p:spTree>
    <p:extLst>
      <p:ext uri="{BB962C8B-B14F-4D97-AF65-F5344CB8AC3E}">
        <p14:creationId xmlns:p14="http://schemas.microsoft.com/office/powerpoint/2010/main" val="17046219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CRS:</a:t>
            </a:r>
            <a:r>
              <a:rPr lang="en-US" baseline="0" dirty="0" smtClean="0"/>
              <a:t> q(</a:t>
            </a:r>
            <a:r>
              <a:rPr lang="en-US" baseline="0" dirty="0" err="1" smtClean="0"/>
              <a:t>aK</a:t>
            </a:r>
            <a:r>
              <a:rPr lang="en-US" baseline="0" dirty="0" smtClean="0"/>
              <a:t>, </a:t>
            </a:r>
            <a:r>
              <a:rPr lang="en-US" baseline="0" dirty="0" err="1" smtClean="0"/>
              <a:t>aL</a:t>
            </a:r>
            <a:r>
              <a:rPr lang="en-US" baseline="0" dirty="0" smtClean="0"/>
              <a:t>) = (</a:t>
            </a:r>
            <a:r>
              <a:rPr lang="en-US" baseline="0" dirty="0" err="1" smtClean="0"/>
              <a:t>aK</a:t>
            </a:r>
            <a:r>
              <a:rPr lang="en-US" baseline="0" dirty="0" smtClean="0"/>
              <a:t>)^0.5*(</a:t>
            </a:r>
            <a:r>
              <a:rPr lang="en-US" baseline="0" dirty="0" err="1" smtClean="0"/>
              <a:t>aL</a:t>
            </a:r>
            <a:r>
              <a:rPr lang="en-US" baseline="0" dirty="0" smtClean="0"/>
              <a:t>)^0.5 = a^0.5*a^0.5*K^0.5L^0.5 = a q(K,L)</a:t>
            </a:r>
          </a:p>
          <a:p>
            <a:endParaRPr lang="en-US" baseline="0" dirty="0" smtClean="0"/>
          </a:p>
          <a:p>
            <a:r>
              <a:rPr lang="en-US" baseline="0" dirty="0" smtClean="0"/>
              <a:t>Partial derivatives </a:t>
            </a:r>
            <a:r>
              <a:rPr lang="en-US" baseline="0" dirty="0" err="1" smtClean="0"/>
              <a:t>wrt</a:t>
            </a:r>
            <a:r>
              <a:rPr lang="en-US" baseline="0" dirty="0" smtClean="0"/>
              <a:t> K is </a:t>
            </a:r>
            <a:r>
              <a:rPr lang="en-US" altLang="en-US" sz="1200" dirty="0" smtClean="0">
                <a:ea typeface="MS PGothic" charset="-128"/>
              </a:rPr>
              <a:t>½*K</a:t>
            </a:r>
            <a:r>
              <a:rPr lang="en-US" altLang="en-US" sz="1200" baseline="30000" dirty="0" smtClean="0">
                <a:ea typeface="MS PGothic" charset="-128"/>
              </a:rPr>
              <a:t>-1/2</a:t>
            </a:r>
            <a:r>
              <a:rPr lang="en-US" altLang="en-US" sz="1200" dirty="0" smtClean="0">
                <a:ea typeface="MS PGothic" charset="-128"/>
              </a:rPr>
              <a:t>L</a:t>
            </a:r>
            <a:r>
              <a:rPr lang="en-US" altLang="en-US" sz="1200" baseline="30000" dirty="0" smtClean="0">
                <a:ea typeface="MS PGothic" charset="-128"/>
              </a:rPr>
              <a:t>1/2</a:t>
            </a:r>
            <a:r>
              <a:rPr lang="en-US" altLang="en-US" sz="1200" baseline="0" dirty="0" smtClean="0">
                <a:ea typeface="MS PGothic" charset="-128"/>
              </a:rPr>
              <a:t> . This decreases in K </a:t>
            </a:r>
            <a:r>
              <a:rPr lang="mr-IN" altLang="en-US" sz="1200" baseline="0" dirty="0" smtClean="0">
                <a:ea typeface="MS PGothic" charset="-128"/>
              </a:rPr>
              <a:t>…</a:t>
            </a:r>
            <a:r>
              <a:rPr lang="en-GB" altLang="en-US" sz="1200" baseline="0" dirty="0" smtClean="0">
                <a:ea typeface="MS PGothic" charset="-128"/>
              </a:rPr>
              <a:t> we see the slope of this slope (second derivative) will be </a:t>
            </a:r>
            <a:r>
              <a:rPr lang="en-GB" altLang="en-US" sz="1200" baseline="0" dirty="0" err="1" smtClean="0">
                <a:ea typeface="MS PGothic" charset="-128"/>
              </a:rPr>
              <a:t>negv</a:t>
            </a:r>
            <a:r>
              <a:rPr lang="en-GB" altLang="en-US" sz="1200" baseline="0" dirty="0" smtClean="0">
                <a:ea typeface="MS PGothic" charset="-128"/>
              </a:rPr>
              <a:t> </a:t>
            </a:r>
            <a:r>
              <a:rPr lang="mr-IN" altLang="en-US" sz="1200" baseline="0" dirty="0" smtClean="0">
                <a:ea typeface="MS PGothic" charset="-128"/>
              </a:rPr>
              <a:t>…</a:t>
            </a:r>
            <a:r>
              <a:rPr lang="en-GB" altLang="en-US" sz="1200" baseline="0" dirty="0" smtClean="0">
                <a:ea typeface="MS PGothic" charset="-128"/>
              </a:rPr>
              <a:t> </a:t>
            </a:r>
            <a:r>
              <a:rPr lang="en-US" altLang="en-US" sz="1200" baseline="0" dirty="0" smtClean="0">
                <a:ea typeface="MS PGothic" charset="-128"/>
              </a:rPr>
              <a:t> a</a:t>
            </a:r>
            <a:r>
              <a:rPr lang="en-US" altLang="en-US" sz="1200" baseline="0" dirty="0" smtClean="0">
                <a:ea typeface="+mn-ea"/>
              </a:rPr>
              <a:t>nd symmetrically  for L.</a:t>
            </a:r>
            <a:r>
              <a:rPr lang="en-US" altLang="en-US" sz="1200" baseline="30000" dirty="0" smtClean="0">
                <a:ea typeface="MS PGothic" charset="-128"/>
              </a:rPr>
              <a:t/>
            </a:r>
            <a:br>
              <a:rPr lang="en-US" altLang="en-US" sz="1200" baseline="30000" dirty="0" smtClean="0">
                <a:ea typeface="MS PGothic" charset="-128"/>
              </a:rPr>
            </a:br>
            <a:endParaRPr lang="en-US" dirty="0"/>
          </a:p>
        </p:txBody>
      </p:sp>
      <p:sp>
        <p:nvSpPr>
          <p:cNvPr id="4" name="Slide Number Placeholder 3"/>
          <p:cNvSpPr>
            <a:spLocks noGrp="1"/>
          </p:cNvSpPr>
          <p:nvPr>
            <p:ph type="sldNum" sz="quarter" idx="10"/>
          </p:nvPr>
        </p:nvSpPr>
        <p:spPr/>
        <p:txBody>
          <a:bodyPr/>
          <a:lstStyle/>
          <a:p>
            <a:fld id="{FB954BC2-E381-9E49-9A21-BE4122CAC19C}" type="slidenum">
              <a:rPr lang="en-US" smtClean="0"/>
              <a:t>18</a:t>
            </a:fld>
            <a:endParaRPr lang="en-US"/>
          </a:p>
        </p:txBody>
      </p:sp>
    </p:spTree>
    <p:extLst>
      <p:ext uri="{BB962C8B-B14F-4D97-AF65-F5344CB8AC3E}">
        <p14:creationId xmlns:p14="http://schemas.microsoft.com/office/powerpoint/2010/main" val="8754306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B954BC2-E381-9E49-9A21-BE4122CAC19C}" type="slidenum">
              <a:rPr lang="en-US" smtClean="0"/>
              <a:t>19</a:t>
            </a:fld>
            <a:endParaRPr lang="en-US"/>
          </a:p>
        </p:txBody>
      </p:sp>
    </p:spTree>
    <p:extLst>
      <p:ext uri="{BB962C8B-B14F-4D97-AF65-F5344CB8AC3E}">
        <p14:creationId xmlns:p14="http://schemas.microsoft.com/office/powerpoint/2010/main" val="19278373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Correct: At p=0 the excess demand is 300.</a:t>
            </a:r>
            <a:r>
              <a:rPr lang="en-US" dirty="0" smtClean="0"/>
              <a:t/>
            </a:r>
            <a:br>
              <a:rPr lang="en-US" dirty="0" smtClean="0"/>
            </a:br>
            <a:r>
              <a:rPr lang="en-US" sz="1200" b="0" i="0" kern="1200" dirty="0" smtClean="0">
                <a:solidFill>
                  <a:schemeClr val="tx1"/>
                </a:solidFill>
                <a:effectLst/>
                <a:latin typeface="+mn-lt"/>
                <a:ea typeface="+mn-ea"/>
                <a:cs typeface="+mn-cs"/>
              </a:rPr>
              <a:t>Correct: For any prices above 100 and below 300, a positive quantity will be exchanged.</a:t>
            </a:r>
            <a:r>
              <a:rPr lang="en-US" dirty="0" smtClean="0"/>
              <a:t/>
            </a:r>
            <a:br>
              <a:rPr lang="en-US" dirty="0" smtClean="0"/>
            </a:br>
            <a:r>
              <a:rPr lang="en-US" sz="1200" b="0" i="0" kern="1200" dirty="0" smtClean="0">
                <a:solidFill>
                  <a:schemeClr val="tx1"/>
                </a:solidFill>
                <a:effectLst/>
                <a:latin typeface="+mn-lt"/>
                <a:ea typeface="+mn-ea"/>
                <a:cs typeface="+mn-cs"/>
              </a:rPr>
              <a:t>The other answers are incorrect -- if the government imposed this price it has 'guessed right' -- this is the equilibrium price, so no shortage nor surplus. In general this might be</a:t>
            </a:r>
            <a:r>
              <a:rPr lang="en-US" sz="1200" b="0" i="0" kern="1200" baseline="0" dirty="0" smtClean="0">
                <a:solidFill>
                  <a:schemeClr val="tx1"/>
                </a:solidFill>
                <a:effectLst/>
                <a:latin typeface="+mn-lt"/>
                <a:ea typeface="+mn-ea"/>
                <a:cs typeface="+mn-cs"/>
              </a:rPr>
              <a:t> unlikely to occur with a government-imposed price.</a:t>
            </a:r>
          </a:p>
        </p:txBody>
      </p:sp>
      <p:sp>
        <p:nvSpPr>
          <p:cNvPr id="4" name="Slide Number Placeholder 3"/>
          <p:cNvSpPr>
            <a:spLocks noGrp="1"/>
          </p:cNvSpPr>
          <p:nvPr>
            <p:ph type="sldNum" sz="quarter" idx="10"/>
          </p:nvPr>
        </p:nvSpPr>
        <p:spPr/>
        <p:txBody>
          <a:bodyPr/>
          <a:lstStyle/>
          <a:p>
            <a:fld id="{FB954BC2-E381-9E49-9A21-BE4122CAC19C}" type="slidenum">
              <a:rPr lang="en-US" smtClean="0"/>
              <a:t>22</a:t>
            </a:fld>
            <a:endParaRPr lang="en-US"/>
          </a:p>
        </p:txBody>
      </p:sp>
    </p:spTree>
    <p:extLst>
      <p:ext uri="{BB962C8B-B14F-4D97-AF65-F5344CB8AC3E}">
        <p14:creationId xmlns:p14="http://schemas.microsoft.com/office/powerpoint/2010/main" val="4025514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E9661DDF-C2F6-E24C-BAB7-71751924B4F4}" type="datetimeFigureOut">
              <a:rPr lang="en-US" smtClean="0"/>
              <a:t>10/27/19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2CF5DC-5565-2E45-949F-AFC511255A90}" type="slidenum">
              <a:rPr lang="en-US" smtClean="0"/>
              <a:t>‹#›</a:t>
            </a:fld>
            <a:endParaRPr lang="en-US"/>
          </a:p>
        </p:txBody>
      </p:sp>
    </p:spTree>
    <p:extLst>
      <p:ext uri="{BB962C8B-B14F-4D97-AF65-F5344CB8AC3E}">
        <p14:creationId xmlns:p14="http://schemas.microsoft.com/office/powerpoint/2010/main" val="4672792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9661DDF-C2F6-E24C-BAB7-71751924B4F4}" type="datetimeFigureOut">
              <a:rPr lang="en-US" smtClean="0"/>
              <a:t>10/27/19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2CF5DC-5565-2E45-949F-AFC511255A90}" type="slidenum">
              <a:rPr lang="en-US" smtClean="0"/>
              <a:t>‹#›</a:t>
            </a:fld>
            <a:endParaRPr lang="en-US"/>
          </a:p>
        </p:txBody>
      </p:sp>
    </p:spTree>
    <p:extLst>
      <p:ext uri="{BB962C8B-B14F-4D97-AF65-F5344CB8AC3E}">
        <p14:creationId xmlns:p14="http://schemas.microsoft.com/office/powerpoint/2010/main" val="11093443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9661DDF-C2F6-E24C-BAB7-71751924B4F4}" type="datetimeFigureOut">
              <a:rPr lang="en-US" smtClean="0"/>
              <a:t>10/27/19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2CF5DC-5565-2E45-949F-AFC511255A90}" type="slidenum">
              <a:rPr lang="en-US" smtClean="0"/>
              <a:t>‹#›</a:t>
            </a:fld>
            <a:endParaRPr lang="en-US"/>
          </a:p>
        </p:txBody>
      </p:sp>
    </p:spTree>
    <p:extLst>
      <p:ext uri="{BB962C8B-B14F-4D97-AF65-F5344CB8AC3E}">
        <p14:creationId xmlns:p14="http://schemas.microsoft.com/office/powerpoint/2010/main" val="2973327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4F133293-5E82-064E-A7E7-7122213D3827}" type="datetimeFigureOut">
              <a:rPr lang="en-US"/>
              <a:pPr>
                <a:defRPr/>
              </a:pPr>
              <a:t>10/27/19</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fld id="{36AD1785-99CD-4248-8124-E1FFEFE2037C}" type="slidenum">
              <a:rPr lang="en-US" altLang="en-US"/>
              <a:pPr/>
              <a:t>‹#›</a:t>
            </a:fld>
            <a:endParaRPr lang="en-US" altLang="en-US"/>
          </a:p>
        </p:txBody>
      </p:sp>
    </p:spTree>
    <p:extLst>
      <p:ext uri="{BB962C8B-B14F-4D97-AF65-F5344CB8AC3E}">
        <p14:creationId xmlns:p14="http://schemas.microsoft.com/office/powerpoint/2010/main" val="6606679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7FAE90BB-7CF2-4842-8D30-D7664C05CC4C}" type="datetimeFigureOut">
              <a:rPr lang="en-US" altLang="en-US"/>
              <a:pPr>
                <a:defRPr/>
              </a:pPr>
              <a:t>10/27/19</a:t>
            </a:fld>
            <a:endParaRPr lang="en-US" alt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AEE9D37E-32C4-9F43-BA05-A6B11B0AC12B}" type="slidenum">
              <a:rPr lang="en-US" altLang="en-US"/>
              <a:pPr>
                <a:defRPr/>
              </a:pPr>
              <a:t>‹#›</a:t>
            </a:fld>
            <a:endParaRPr lang="en-US" altLang="en-US"/>
          </a:p>
        </p:txBody>
      </p:sp>
    </p:spTree>
    <p:extLst>
      <p:ext uri="{BB962C8B-B14F-4D97-AF65-F5344CB8AC3E}">
        <p14:creationId xmlns:p14="http://schemas.microsoft.com/office/powerpoint/2010/main" val="21214884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7FAE90BB-7CF2-4842-8D30-D7664C05CC4C}" type="datetimeFigureOut">
              <a:rPr lang="en-US" altLang="en-US"/>
              <a:pPr>
                <a:defRPr/>
              </a:pPr>
              <a:t>10/27/19</a:t>
            </a:fld>
            <a:endParaRPr lang="en-US" alt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AEE9D37E-32C4-9F43-BA05-A6B11B0AC12B}" type="slidenum">
              <a:rPr lang="en-US" altLang="en-US"/>
              <a:pPr>
                <a:defRPr/>
              </a:pPr>
              <a:t>‹#›</a:t>
            </a:fld>
            <a:endParaRPr lang="en-US" altLang="en-US"/>
          </a:p>
        </p:txBody>
      </p:sp>
    </p:spTree>
    <p:extLst>
      <p:ext uri="{BB962C8B-B14F-4D97-AF65-F5344CB8AC3E}">
        <p14:creationId xmlns:p14="http://schemas.microsoft.com/office/powerpoint/2010/main" val="3458538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7FAE90BB-7CF2-4842-8D30-D7664C05CC4C}" type="datetimeFigureOut">
              <a:rPr lang="en-US" altLang="en-US"/>
              <a:pPr>
                <a:defRPr/>
              </a:pPr>
              <a:t>10/27/19</a:t>
            </a:fld>
            <a:endParaRPr lang="en-US" alt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AEE9D37E-32C4-9F43-BA05-A6B11B0AC12B}" type="slidenum">
              <a:rPr lang="en-US" altLang="en-US"/>
              <a:pPr>
                <a:defRPr/>
              </a:pPr>
              <a:t>‹#›</a:t>
            </a:fld>
            <a:endParaRPr lang="en-US" altLang="en-US"/>
          </a:p>
        </p:txBody>
      </p:sp>
    </p:spTree>
    <p:extLst>
      <p:ext uri="{BB962C8B-B14F-4D97-AF65-F5344CB8AC3E}">
        <p14:creationId xmlns:p14="http://schemas.microsoft.com/office/powerpoint/2010/main" val="107125797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4F133293-5E82-064E-A7E7-7122213D3827}" type="datetimeFigureOut">
              <a:rPr lang="en-US"/>
              <a:pPr>
                <a:defRPr/>
              </a:pPr>
              <a:t>10/27/19</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fld id="{36AD1785-99CD-4248-8124-E1FFEFE2037C}" type="slidenum">
              <a:rPr lang="en-US" altLang="en-US"/>
              <a:pPr/>
              <a:t>‹#›</a:t>
            </a:fld>
            <a:endParaRPr lang="en-US" altLang="en-US"/>
          </a:p>
        </p:txBody>
      </p:sp>
    </p:spTree>
    <p:extLst>
      <p:ext uri="{BB962C8B-B14F-4D97-AF65-F5344CB8AC3E}">
        <p14:creationId xmlns:p14="http://schemas.microsoft.com/office/powerpoint/2010/main" val="39686592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7FAE90BB-7CF2-4842-8D30-D7664C05CC4C}" type="datetimeFigureOut">
              <a:rPr lang="en-US" altLang="en-US"/>
              <a:pPr>
                <a:defRPr/>
              </a:pPr>
              <a:t>10/27/19</a:t>
            </a:fld>
            <a:endParaRPr lang="en-US" alt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AEE9D37E-32C4-9F43-BA05-A6B11B0AC12B}" type="slidenum">
              <a:rPr lang="en-US" altLang="en-US"/>
              <a:pPr>
                <a:defRPr/>
              </a:pPr>
              <a:t>‹#›</a:t>
            </a:fld>
            <a:endParaRPr lang="en-US" altLang="en-US"/>
          </a:p>
        </p:txBody>
      </p:sp>
    </p:spTree>
    <p:extLst>
      <p:ext uri="{BB962C8B-B14F-4D97-AF65-F5344CB8AC3E}">
        <p14:creationId xmlns:p14="http://schemas.microsoft.com/office/powerpoint/2010/main" val="66157905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F1F9F896-5216-5343-956C-9B2DB1CF8D22}" type="datetimeFigureOut">
              <a:rPr lang="en-US"/>
              <a:pPr>
                <a:defRPr/>
              </a:pPr>
              <a:t>10/27/19</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fld id="{457499A5-E6BA-724A-9056-18A88955BF3D}" type="slidenum">
              <a:rPr lang="en-US" altLang="x-none"/>
              <a:pPr/>
              <a:t>‹#›</a:t>
            </a:fld>
            <a:endParaRPr lang="en-US" altLang="x-none"/>
          </a:p>
        </p:txBody>
      </p:sp>
    </p:spTree>
    <p:extLst>
      <p:ext uri="{BB962C8B-B14F-4D97-AF65-F5344CB8AC3E}">
        <p14:creationId xmlns:p14="http://schemas.microsoft.com/office/powerpoint/2010/main" val="37890656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7FAE90BB-7CF2-4842-8D30-D7664C05CC4C}" type="datetimeFigureOut">
              <a:rPr lang="en-US" altLang="en-US"/>
              <a:pPr>
                <a:defRPr/>
              </a:pPr>
              <a:t>10/27/19</a:t>
            </a:fld>
            <a:endParaRPr lang="en-US" alt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AEE9D37E-32C4-9F43-BA05-A6B11B0AC12B}" type="slidenum">
              <a:rPr lang="en-US" altLang="en-US"/>
              <a:pPr>
                <a:defRPr/>
              </a:pPr>
              <a:t>‹#›</a:t>
            </a:fld>
            <a:endParaRPr lang="en-US" altLang="en-US"/>
          </a:p>
        </p:txBody>
      </p:sp>
    </p:spTree>
    <p:extLst>
      <p:ext uri="{BB962C8B-B14F-4D97-AF65-F5344CB8AC3E}">
        <p14:creationId xmlns:p14="http://schemas.microsoft.com/office/powerpoint/2010/main" val="17091021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9661DDF-C2F6-E24C-BAB7-71751924B4F4}" type="datetimeFigureOut">
              <a:rPr lang="en-US" smtClean="0"/>
              <a:t>10/27/19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2CF5DC-5565-2E45-949F-AFC511255A90}" type="slidenum">
              <a:rPr lang="en-US" smtClean="0"/>
              <a:t>‹#›</a:t>
            </a:fld>
            <a:endParaRPr lang="en-US"/>
          </a:p>
        </p:txBody>
      </p:sp>
    </p:spTree>
    <p:extLst>
      <p:ext uri="{BB962C8B-B14F-4D97-AF65-F5344CB8AC3E}">
        <p14:creationId xmlns:p14="http://schemas.microsoft.com/office/powerpoint/2010/main" val="21395177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7FAE90BB-7CF2-4842-8D30-D7664C05CC4C}" type="datetimeFigureOut">
              <a:rPr lang="en-US" altLang="en-US"/>
              <a:pPr>
                <a:defRPr/>
              </a:pPr>
              <a:t>10/27/19</a:t>
            </a:fld>
            <a:endParaRPr lang="en-US" alt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AEE9D37E-32C4-9F43-BA05-A6B11B0AC12B}" type="slidenum">
              <a:rPr lang="en-US" altLang="en-US"/>
              <a:pPr>
                <a:defRPr/>
              </a:pPr>
              <a:t>‹#›</a:t>
            </a:fld>
            <a:endParaRPr lang="en-US" altLang="en-US"/>
          </a:p>
        </p:txBody>
      </p:sp>
    </p:spTree>
    <p:extLst>
      <p:ext uri="{BB962C8B-B14F-4D97-AF65-F5344CB8AC3E}">
        <p14:creationId xmlns:p14="http://schemas.microsoft.com/office/powerpoint/2010/main" val="37515443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7FAE90BB-7CF2-4842-8D30-D7664C05CC4C}" type="datetimeFigureOut">
              <a:rPr lang="en-US" altLang="en-US"/>
              <a:pPr>
                <a:defRPr/>
              </a:pPr>
              <a:t>10/27/19</a:t>
            </a:fld>
            <a:endParaRPr lang="en-US" alt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AEE9D37E-32C4-9F43-BA05-A6B11B0AC12B}" type="slidenum">
              <a:rPr lang="en-US" altLang="en-US"/>
              <a:pPr>
                <a:defRPr/>
              </a:pPr>
              <a:t>‹#›</a:t>
            </a:fld>
            <a:endParaRPr lang="en-US" altLang="en-US"/>
          </a:p>
        </p:txBody>
      </p:sp>
    </p:spTree>
    <p:extLst>
      <p:ext uri="{BB962C8B-B14F-4D97-AF65-F5344CB8AC3E}">
        <p14:creationId xmlns:p14="http://schemas.microsoft.com/office/powerpoint/2010/main" val="165709205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7FAE90BB-7CF2-4842-8D30-D7664C05CC4C}" type="datetimeFigureOut">
              <a:rPr lang="en-US" altLang="en-US"/>
              <a:pPr>
                <a:defRPr/>
              </a:pPr>
              <a:t>10/27/19</a:t>
            </a:fld>
            <a:endParaRPr lang="en-US" alt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AEE9D37E-32C4-9F43-BA05-A6B11B0AC12B}" type="slidenum">
              <a:rPr lang="en-US" altLang="en-US"/>
              <a:pPr>
                <a:defRPr/>
              </a:pPr>
              <a:t>‹#›</a:t>
            </a:fld>
            <a:endParaRPr lang="en-US" altLang="en-US"/>
          </a:p>
        </p:txBody>
      </p:sp>
    </p:spTree>
    <p:extLst>
      <p:ext uri="{BB962C8B-B14F-4D97-AF65-F5344CB8AC3E}">
        <p14:creationId xmlns:p14="http://schemas.microsoft.com/office/powerpoint/2010/main" val="32448919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7FAE90BB-7CF2-4842-8D30-D7664C05CC4C}" type="datetimeFigureOut">
              <a:rPr lang="en-US" altLang="en-US"/>
              <a:pPr>
                <a:defRPr/>
              </a:pPr>
              <a:t>10/27/19</a:t>
            </a:fld>
            <a:endParaRPr lang="en-US" alt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AEE9D37E-32C4-9F43-BA05-A6B11B0AC12B}" type="slidenum">
              <a:rPr lang="en-US" altLang="en-US"/>
              <a:pPr>
                <a:defRPr/>
              </a:pPr>
              <a:t>‹#›</a:t>
            </a:fld>
            <a:endParaRPr lang="en-US" altLang="en-US"/>
          </a:p>
        </p:txBody>
      </p:sp>
    </p:spTree>
    <p:extLst>
      <p:ext uri="{BB962C8B-B14F-4D97-AF65-F5344CB8AC3E}">
        <p14:creationId xmlns:p14="http://schemas.microsoft.com/office/powerpoint/2010/main" val="50671503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7FAE90BB-7CF2-4842-8D30-D7664C05CC4C}" type="datetimeFigureOut">
              <a:rPr lang="en-US" altLang="en-US"/>
              <a:pPr>
                <a:defRPr/>
              </a:pPr>
              <a:t>10/27/19</a:t>
            </a:fld>
            <a:endParaRPr lang="en-US" alt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AEE9D37E-32C4-9F43-BA05-A6B11B0AC12B}" type="slidenum">
              <a:rPr lang="en-US" altLang="en-US"/>
              <a:pPr>
                <a:defRPr/>
              </a:pPr>
              <a:t>‹#›</a:t>
            </a:fld>
            <a:endParaRPr lang="en-US" altLang="en-US"/>
          </a:p>
        </p:txBody>
      </p:sp>
    </p:spTree>
    <p:extLst>
      <p:ext uri="{BB962C8B-B14F-4D97-AF65-F5344CB8AC3E}">
        <p14:creationId xmlns:p14="http://schemas.microsoft.com/office/powerpoint/2010/main" val="132467138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7FAE90BB-7CF2-4842-8D30-D7664C05CC4C}" type="datetimeFigureOut">
              <a:rPr lang="en-US" altLang="en-US"/>
              <a:pPr>
                <a:defRPr/>
              </a:pPr>
              <a:t>10/27/19</a:t>
            </a:fld>
            <a:endParaRPr lang="en-US" alt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AEE9D37E-32C4-9F43-BA05-A6B11B0AC12B}" type="slidenum">
              <a:rPr lang="en-US" altLang="en-US"/>
              <a:pPr>
                <a:defRPr/>
              </a:pPr>
              <a:t>‹#›</a:t>
            </a:fld>
            <a:endParaRPr lang="en-US" altLang="en-US"/>
          </a:p>
        </p:txBody>
      </p:sp>
    </p:spTree>
    <p:extLst>
      <p:ext uri="{BB962C8B-B14F-4D97-AF65-F5344CB8AC3E}">
        <p14:creationId xmlns:p14="http://schemas.microsoft.com/office/powerpoint/2010/main" val="7613648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9661DDF-C2F6-E24C-BAB7-71751924B4F4}" type="datetimeFigureOut">
              <a:rPr lang="en-US" smtClean="0"/>
              <a:t>10/27/19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2CF5DC-5565-2E45-949F-AFC511255A90}" type="slidenum">
              <a:rPr lang="en-US" smtClean="0"/>
              <a:t>‹#›</a:t>
            </a:fld>
            <a:endParaRPr lang="en-US"/>
          </a:p>
        </p:txBody>
      </p:sp>
    </p:spTree>
    <p:extLst>
      <p:ext uri="{BB962C8B-B14F-4D97-AF65-F5344CB8AC3E}">
        <p14:creationId xmlns:p14="http://schemas.microsoft.com/office/powerpoint/2010/main" val="9998909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E9661DDF-C2F6-E24C-BAB7-71751924B4F4}" type="datetimeFigureOut">
              <a:rPr lang="en-US" smtClean="0"/>
              <a:t>10/27/19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02CF5DC-5565-2E45-949F-AFC511255A90}" type="slidenum">
              <a:rPr lang="en-US" smtClean="0"/>
              <a:t>‹#›</a:t>
            </a:fld>
            <a:endParaRPr lang="en-US"/>
          </a:p>
        </p:txBody>
      </p:sp>
    </p:spTree>
    <p:extLst>
      <p:ext uri="{BB962C8B-B14F-4D97-AF65-F5344CB8AC3E}">
        <p14:creationId xmlns:p14="http://schemas.microsoft.com/office/powerpoint/2010/main" val="11078437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E9661DDF-C2F6-E24C-BAB7-71751924B4F4}" type="datetimeFigureOut">
              <a:rPr lang="en-US" smtClean="0"/>
              <a:t>10/27/19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02CF5DC-5565-2E45-949F-AFC511255A90}" type="slidenum">
              <a:rPr lang="en-US" smtClean="0"/>
              <a:t>‹#›</a:t>
            </a:fld>
            <a:endParaRPr lang="en-US"/>
          </a:p>
        </p:txBody>
      </p:sp>
    </p:spTree>
    <p:extLst>
      <p:ext uri="{BB962C8B-B14F-4D97-AF65-F5344CB8AC3E}">
        <p14:creationId xmlns:p14="http://schemas.microsoft.com/office/powerpoint/2010/main" val="8467203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E9661DDF-C2F6-E24C-BAB7-71751924B4F4}" type="datetimeFigureOut">
              <a:rPr lang="en-US" smtClean="0"/>
              <a:t>10/27/19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02CF5DC-5565-2E45-949F-AFC511255A90}" type="slidenum">
              <a:rPr lang="en-US" smtClean="0"/>
              <a:t>‹#›</a:t>
            </a:fld>
            <a:endParaRPr lang="en-US"/>
          </a:p>
        </p:txBody>
      </p:sp>
    </p:spTree>
    <p:extLst>
      <p:ext uri="{BB962C8B-B14F-4D97-AF65-F5344CB8AC3E}">
        <p14:creationId xmlns:p14="http://schemas.microsoft.com/office/powerpoint/2010/main" val="16026807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9661DDF-C2F6-E24C-BAB7-71751924B4F4}" type="datetimeFigureOut">
              <a:rPr lang="en-US" smtClean="0"/>
              <a:t>10/27/19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02CF5DC-5565-2E45-949F-AFC511255A90}" type="slidenum">
              <a:rPr lang="en-US" smtClean="0"/>
              <a:t>‹#›</a:t>
            </a:fld>
            <a:endParaRPr lang="en-US"/>
          </a:p>
        </p:txBody>
      </p:sp>
    </p:spTree>
    <p:extLst>
      <p:ext uri="{BB962C8B-B14F-4D97-AF65-F5344CB8AC3E}">
        <p14:creationId xmlns:p14="http://schemas.microsoft.com/office/powerpoint/2010/main" val="3687540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9661DDF-C2F6-E24C-BAB7-71751924B4F4}" type="datetimeFigureOut">
              <a:rPr lang="en-US" smtClean="0"/>
              <a:t>10/27/19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02CF5DC-5565-2E45-949F-AFC511255A90}" type="slidenum">
              <a:rPr lang="en-US" smtClean="0"/>
              <a:t>‹#›</a:t>
            </a:fld>
            <a:endParaRPr lang="en-US"/>
          </a:p>
        </p:txBody>
      </p:sp>
    </p:spTree>
    <p:extLst>
      <p:ext uri="{BB962C8B-B14F-4D97-AF65-F5344CB8AC3E}">
        <p14:creationId xmlns:p14="http://schemas.microsoft.com/office/powerpoint/2010/main" val="115299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9661DDF-C2F6-E24C-BAB7-71751924B4F4}" type="datetimeFigureOut">
              <a:rPr lang="en-US" smtClean="0"/>
              <a:t>10/27/19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02CF5DC-5565-2E45-949F-AFC511255A90}" type="slidenum">
              <a:rPr lang="en-US" smtClean="0"/>
              <a:t>‹#›</a:t>
            </a:fld>
            <a:endParaRPr lang="en-US"/>
          </a:p>
        </p:txBody>
      </p:sp>
    </p:spTree>
    <p:extLst>
      <p:ext uri="{BB962C8B-B14F-4D97-AF65-F5344CB8AC3E}">
        <p14:creationId xmlns:p14="http://schemas.microsoft.com/office/powerpoint/2010/main" val="509753175"/>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theme" Target="../theme/theme10.xml"/></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theme" Target="../theme/theme11.xml"/></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theme" Target="../theme/theme14.xml"/></Relationships>
</file>

<file path=ppt/slideMasters/_rels/slideMaster1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theme" Target="../theme/theme15.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theme" Target="../theme/theme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9661DDF-C2F6-E24C-BAB7-71751924B4F4}" type="datetimeFigureOut">
              <a:rPr lang="en-US" smtClean="0"/>
              <a:t>10/27/19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02CF5DC-5565-2E45-949F-AFC511255A90}" type="slidenum">
              <a:rPr lang="en-US" smtClean="0"/>
              <a:t>‹#›</a:t>
            </a:fld>
            <a:endParaRPr lang="en-US"/>
          </a:p>
        </p:txBody>
      </p:sp>
    </p:spTree>
    <p:extLst>
      <p:ext uri="{BB962C8B-B14F-4D97-AF65-F5344CB8AC3E}">
        <p14:creationId xmlns:p14="http://schemas.microsoft.com/office/powerpoint/2010/main" val="12338055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endParaRPr lang="en-US" altLang="en-US"/>
          </a:p>
        </p:txBody>
      </p:sp>
      <p:sp>
        <p:nvSpPr>
          <p:cNvPr id="1027" name="Text Placeholder 2"/>
          <p:cNvSpPr>
            <a:spLocks noGrp="1"/>
          </p:cNvSpPr>
          <p:nvPr>
            <p:ph type="body" idx="1"/>
          </p:nvPr>
        </p:nvSpPr>
        <p:spPr bwMode="auto">
          <a:xfrm>
            <a:off x="609600" y="1600201"/>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endParaRPr lang="en-US" altLang="en-US"/>
          </a:p>
        </p:txBody>
      </p:sp>
      <p:sp>
        <p:nvSpPr>
          <p:cNvPr id="4" name="Date Placeholder 3"/>
          <p:cNvSpPr>
            <a:spLocks noGrp="1"/>
          </p:cNvSpPr>
          <p:nvPr>
            <p:ph type="dt" sz="half" idx="2"/>
          </p:nvPr>
        </p:nvSpPr>
        <p:spPr>
          <a:xfrm>
            <a:off x="609600" y="6356351"/>
            <a:ext cx="2844800" cy="365125"/>
          </a:xfrm>
          <a:prstGeom prst="rect">
            <a:avLst/>
          </a:prstGeom>
        </p:spPr>
        <p:txBody>
          <a:bodyPr vert="horz" wrap="square" lIns="91440" tIns="45720" rIns="91440" bIns="45720" numCol="1" anchor="ctr" anchorCtr="0" compatLnSpc="1">
            <a:prstTxWarp prst="textNoShape">
              <a:avLst/>
            </a:prstTxWarp>
          </a:bodyPr>
          <a:lstStyle>
            <a:lvl1pPr eaLnBrk="1" hangingPunct="1">
              <a:defRPr sz="1200">
                <a:solidFill>
                  <a:srgbClr val="898989"/>
                </a:solidFill>
                <a:latin typeface="Calibri" panose="020F0502020204030204" pitchFamily="34" charset="0"/>
                <a:ea typeface="MS PGothic" panose="020B0600070205080204" pitchFamily="34" charset="-128"/>
                <a:cs typeface="Arial" panose="020B0604020202020204" pitchFamily="34" charset="0"/>
              </a:defRPr>
            </a:lvl1pPr>
          </a:lstStyle>
          <a:p>
            <a:pPr>
              <a:defRPr/>
            </a:pPr>
            <a:fld id="{AB4E9F38-BAAF-E24E-8FFF-4F0388C8D2E0}" type="datetimeFigureOut">
              <a:rPr lang="en-US" altLang="en-US"/>
              <a:pPr>
                <a:defRPr/>
              </a:pPr>
              <a:t>10/27/19</a:t>
            </a:fld>
            <a:endParaRPr lang="en-US" alt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cs typeface="+mn-cs"/>
              </a:defRPr>
            </a:lvl1pPr>
          </a:lstStyle>
          <a:p>
            <a:pPr>
              <a:defRPr/>
            </a:pPr>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a:solidFill>
                  <a:srgbClr val="898989"/>
                </a:solidFill>
                <a:latin typeface="Calibri" panose="020F0502020204030204" pitchFamily="34" charset="0"/>
                <a:ea typeface="MS PGothic" panose="020B0600070205080204" pitchFamily="34" charset="-128"/>
                <a:cs typeface="Arial" panose="020B0604020202020204" pitchFamily="34" charset="0"/>
              </a:defRPr>
            </a:lvl1pPr>
          </a:lstStyle>
          <a:p>
            <a:pPr>
              <a:defRPr/>
            </a:pPr>
            <a:fld id="{CC256786-8D57-8246-AA93-4446B24F3951}" type="slidenum">
              <a:rPr lang="en-US" altLang="en-US"/>
              <a:pPr>
                <a:defRPr/>
              </a:pPr>
              <a:t>‹#›</a:t>
            </a:fld>
            <a:endParaRPr lang="en-US" altLang="en-US"/>
          </a:p>
        </p:txBody>
      </p:sp>
    </p:spTree>
    <p:extLst>
      <p:ext uri="{BB962C8B-B14F-4D97-AF65-F5344CB8AC3E}">
        <p14:creationId xmlns:p14="http://schemas.microsoft.com/office/powerpoint/2010/main" val="463200058"/>
      </p:ext>
    </p:extLst>
  </p:cSld>
  <p:clrMap bg1="lt1" tx1="dk1" bg2="lt2" tx2="dk2" accent1="accent1" accent2="accent2" accent3="accent3" accent4="accent4" accent5="accent5" accent6="accent6" hlink="hlink" folHlink="folHlink"/>
  <p:sldLayoutIdLst>
    <p:sldLayoutId id="2147483687" r:id="rId1"/>
  </p:sldLayoutIdLst>
  <p:txStyles>
    <p:titleStyle>
      <a:lvl1pPr algn="ctr" rtl="0" eaLnBrk="1" fontAlgn="base" hangingPunct="1">
        <a:spcBef>
          <a:spcPct val="0"/>
        </a:spcBef>
        <a:spcAft>
          <a:spcPct val="0"/>
        </a:spcAft>
        <a:defRPr sz="4400" kern="1200">
          <a:solidFill>
            <a:schemeClr val="tx1"/>
          </a:solidFill>
          <a:latin typeface="+mj-lt"/>
          <a:ea typeface="MS PGothic" pitchFamily="34" charset="-128"/>
          <a:cs typeface="MS PGothic" charset="0"/>
        </a:defRPr>
      </a:lvl1pPr>
      <a:lvl2pPr algn="ctr" rtl="0" eaLnBrk="1" fontAlgn="base" hangingPunct="1">
        <a:spcBef>
          <a:spcPct val="0"/>
        </a:spcBef>
        <a:spcAft>
          <a:spcPct val="0"/>
        </a:spcAft>
        <a:defRPr sz="4400">
          <a:solidFill>
            <a:schemeClr val="tx1"/>
          </a:solidFill>
          <a:latin typeface="Calibri" charset="0"/>
          <a:ea typeface="MS PGothic" pitchFamily="34" charset="-128"/>
          <a:cs typeface="MS PGothic" charset="0"/>
        </a:defRPr>
      </a:lvl2pPr>
      <a:lvl3pPr algn="ctr" rtl="0" eaLnBrk="1" fontAlgn="base" hangingPunct="1">
        <a:spcBef>
          <a:spcPct val="0"/>
        </a:spcBef>
        <a:spcAft>
          <a:spcPct val="0"/>
        </a:spcAft>
        <a:defRPr sz="4400">
          <a:solidFill>
            <a:schemeClr val="tx1"/>
          </a:solidFill>
          <a:latin typeface="Calibri" charset="0"/>
          <a:ea typeface="MS PGothic" pitchFamily="34" charset="-128"/>
          <a:cs typeface="MS PGothic" charset="0"/>
        </a:defRPr>
      </a:lvl3pPr>
      <a:lvl4pPr algn="ctr" rtl="0" eaLnBrk="1" fontAlgn="base" hangingPunct="1">
        <a:spcBef>
          <a:spcPct val="0"/>
        </a:spcBef>
        <a:spcAft>
          <a:spcPct val="0"/>
        </a:spcAft>
        <a:defRPr sz="4400">
          <a:solidFill>
            <a:schemeClr val="tx1"/>
          </a:solidFill>
          <a:latin typeface="Calibri" charset="0"/>
          <a:ea typeface="MS PGothic" pitchFamily="34" charset="-128"/>
          <a:cs typeface="MS PGothic" charset="0"/>
        </a:defRPr>
      </a:lvl4pPr>
      <a:lvl5pPr algn="ctr" rtl="0" eaLnBrk="1" fontAlgn="base" hangingPunct="1">
        <a:spcBef>
          <a:spcPct val="0"/>
        </a:spcBef>
        <a:spcAft>
          <a:spcPct val="0"/>
        </a:spcAft>
        <a:defRPr sz="4400">
          <a:solidFill>
            <a:schemeClr val="tx1"/>
          </a:solidFill>
          <a:latin typeface="Calibri" charset="0"/>
          <a:ea typeface="MS PGothic" pitchFamily="34" charset="-128"/>
          <a:cs typeface="MS PGothic" charset="0"/>
        </a:defRPr>
      </a:lvl5pPr>
      <a:lvl6pPr marL="457200" algn="ctr" rtl="0" eaLnBrk="1" fontAlgn="base" hangingPunct="1">
        <a:spcBef>
          <a:spcPct val="0"/>
        </a:spcBef>
        <a:spcAft>
          <a:spcPct val="0"/>
        </a:spcAft>
        <a:defRPr sz="4400">
          <a:solidFill>
            <a:schemeClr val="tx1"/>
          </a:solidFill>
          <a:latin typeface="Calibri" charset="0"/>
          <a:ea typeface="ＭＳ Ｐゴシック" charset="0"/>
        </a:defRPr>
      </a:lvl6pPr>
      <a:lvl7pPr marL="914400" algn="ctr" rtl="0" eaLnBrk="1" fontAlgn="base" hangingPunct="1">
        <a:spcBef>
          <a:spcPct val="0"/>
        </a:spcBef>
        <a:spcAft>
          <a:spcPct val="0"/>
        </a:spcAft>
        <a:defRPr sz="4400">
          <a:solidFill>
            <a:schemeClr val="tx1"/>
          </a:solidFill>
          <a:latin typeface="Calibri" charset="0"/>
          <a:ea typeface="ＭＳ Ｐゴシック" charset="0"/>
        </a:defRPr>
      </a:lvl7pPr>
      <a:lvl8pPr marL="1371600" algn="ctr" rtl="0" eaLnBrk="1" fontAlgn="base" hangingPunct="1">
        <a:spcBef>
          <a:spcPct val="0"/>
        </a:spcBef>
        <a:spcAft>
          <a:spcPct val="0"/>
        </a:spcAft>
        <a:defRPr sz="4400">
          <a:solidFill>
            <a:schemeClr val="tx1"/>
          </a:solidFill>
          <a:latin typeface="Calibri" charset="0"/>
          <a:ea typeface="ＭＳ Ｐゴシック" charset="0"/>
        </a:defRPr>
      </a:lvl8pPr>
      <a:lvl9pPr marL="1828800" algn="ctr" rtl="0" eaLnBrk="1" fontAlgn="base" hangingPunct="1">
        <a:spcBef>
          <a:spcPct val="0"/>
        </a:spcBef>
        <a:spcAft>
          <a:spcPct val="0"/>
        </a:spcAft>
        <a:defRPr sz="4400">
          <a:solidFill>
            <a:schemeClr val="tx1"/>
          </a:solidFill>
          <a:latin typeface="Calibri" charset="0"/>
          <a:ea typeface="ＭＳ Ｐゴシック" charset="0"/>
        </a:defRPr>
      </a:lvl9pPr>
    </p:titleStyle>
    <p:body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S PGothic" pitchFamily="34" charset="-128"/>
          <a:cs typeface="MS PGothic" charset="0"/>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S PGothic" pitchFamily="34" charset="-128"/>
          <a:cs typeface="MS PGothic" charset="0"/>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S PGothic" pitchFamily="34" charset="-128"/>
          <a:cs typeface="MS PGothic" charset="0"/>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S PGothic" pitchFamily="34" charset="-128"/>
          <a:cs typeface="MS PGothic" charset="0"/>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S PGothic" pitchFamily="34" charset="-128"/>
          <a:cs typeface="MS PGothic"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endParaRPr lang="en-US" altLang="en-US"/>
          </a:p>
        </p:txBody>
      </p:sp>
      <p:sp>
        <p:nvSpPr>
          <p:cNvPr id="1027" name="Text Placeholder 2"/>
          <p:cNvSpPr>
            <a:spLocks noGrp="1"/>
          </p:cNvSpPr>
          <p:nvPr>
            <p:ph type="body" idx="1"/>
          </p:nvPr>
        </p:nvSpPr>
        <p:spPr bwMode="auto">
          <a:xfrm>
            <a:off x="609600" y="1600201"/>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endParaRPr lang="en-US" altLang="en-US"/>
          </a:p>
        </p:txBody>
      </p:sp>
      <p:sp>
        <p:nvSpPr>
          <p:cNvPr id="4" name="Date Placeholder 3"/>
          <p:cNvSpPr>
            <a:spLocks noGrp="1"/>
          </p:cNvSpPr>
          <p:nvPr>
            <p:ph type="dt" sz="half" idx="2"/>
          </p:nvPr>
        </p:nvSpPr>
        <p:spPr>
          <a:xfrm>
            <a:off x="609600" y="6356351"/>
            <a:ext cx="2844800" cy="365125"/>
          </a:xfrm>
          <a:prstGeom prst="rect">
            <a:avLst/>
          </a:prstGeom>
        </p:spPr>
        <p:txBody>
          <a:bodyPr vert="horz" wrap="square" lIns="91440" tIns="45720" rIns="91440" bIns="45720" numCol="1" anchor="ctr" anchorCtr="0" compatLnSpc="1">
            <a:prstTxWarp prst="textNoShape">
              <a:avLst/>
            </a:prstTxWarp>
          </a:bodyPr>
          <a:lstStyle>
            <a:lvl1pPr eaLnBrk="1" hangingPunct="1">
              <a:defRPr sz="1200">
                <a:solidFill>
                  <a:srgbClr val="898989"/>
                </a:solidFill>
                <a:latin typeface="Calibri" panose="020F0502020204030204" pitchFamily="34" charset="0"/>
                <a:ea typeface="MS PGothic" panose="020B0600070205080204" pitchFamily="34" charset="-128"/>
                <a:cs typeface="Arial" panose="020B0604020202020204" pitchFamily="34" charset="0"/>
              </a:defRPr>
            </a:lvl1pPr>
          </a:lstStyle>
          <a:p>
            <a:pPr>
              <a:defRPr/>
            </a:pPr>
            <a:fld id="{AB4E9F38-BAAF-E24E-8FFF-4F0388C8D2E0}" type="datetimeFigureOut">
              <a:rPr lang="en-US" altLang="en-US"/>
              <a:pPr>
                <a:defRPr/>
              </a:pPr>
              <a:t>10/27/19</a:t>
            </a:fld>
            <a:endParaRPr lang="en-US" alt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cs typeface="+mn-cs"/>
              </a:defRPr>
            </a:lvl1pPr>
          </a:lstStyle>
          <a:p>
            <a:pPr>
              <a:defRPr/>
            </a:pPr>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a:solidFill>
                  <a:srgbClr val="898989"/>
                </a:solidFill>
                <a:latin typeface="Calibri" panose="020F0502020204030204" pitchFamily="34" charset="0"/>
                <a:ea typeface="MS PGothic" panose="020B0600070205080204" pitchFamily="34" charset="-128"/>
                <a:cs typeface="Arial" panose="020B0604020202020204" pitchFamily="34" charset="0"/>
              </a:defRPr>
            </a:lvl1pPr>
          </a:lstStyle>
          <a:p>
            <a:pPr>
              <a:defRPr/>
            </a:pPr>
            <a:fld id="{CC256786-8D57-8246-AA93-4446B24F3951}" type="slidenum">
              <a:rPr lang="en-US" altLang="en-US"/>
              <a:pPr>
                <a:defRPr/>
              </a:pPr>
              <a:t>‹#›</a:t>
            </a:fld>
            <a:endParaRPr lang="en-US" altLang="en-US"/>
          </a:p>
        </p:txBody>
      </p:sp>
    </p:spTree>
    <p:extLst>
      <p:ext uri="{BB962C8B-B14F-4D97-AF65-F5344CB8AC3E}">
        <p14:creationId xmlns:p14="http://schemas.microsoft.com/office/powerpoint/2010/main" val="1262880822"/>
      </p:ext>
    </p:extLst>
  </p:cSld>
  <p:clrMap bg1="lt1" tx1="dk1" bg2="lt2" tx2="dk2" accent1="accent1" accent2="accent2" accent3="accent3" accent4="accent4" accent5="accent5" accent6="accent6" hlink="hlink" folHlink="folHlink"/>
  <p:sldLayoutIdLst>
    <p:sldLayoutId id="2147483689" r:id="rId1"/>
  </p:sldLayoutIdLst>
  <p:txStyles>
    <p:titleStyle>
      <a:lvl1pPr algn="ctr" rtl="0" eaLnBrk="1" fontAlgn="base" hangingPunct="1">
        <a:spcBef>
          <a:spcPct val="0"/>
        </a:spcBef>
        <a:spcAft>
          <a:spcPct val="0"/>
        </a:spcAft>
        <a:defRPr sz="4400" kern="1200">
          <a:solidFill>
            <a:schemeClr val="tx1"/>
          </a:solidFill>
          <a:latin typeface="+mj-lt"/>
          <a:ea typeface="MS PGothic" pitchFamily="34" charset="-128"/>
          <a:cs typeface="MS PGothic" charset="0"/>
        </a:defRPr>
      </a:lvl1pPr>
      <a:lvl2pPr algn="ctr" rtl="0" eaLnBrk="1" fontAlgn="base" hangingPunct="1">
        <a:spcBef>
          <a:spcPct val="0"/>
        </a:spcBef>
        <a:spcAft>
          <a:spcPct val="0"/>
        </a:spcAft>
        <a:defRPr sz="4400">
          <a:solidFill>
            <a:schemeClr val="tx1"/>
          </a:solidFill>
          <a:latin typeface="Calibri" charset="0"/>
          <a:ea typeface="MS PGothic" pitchFamily="34" charset="-128"/>
          <a:cs typeface="MS PGothic" charset="0"/>
        </a:defRPr>
      </a:lvl2pPr>
      <a:lvl3pPr algn="ctr" rtl="0" eaLnBrk="1" fontAlgn="base" hangingPunct="1">
        <a:spcBef>
          <a:spcPct val="0"/>
        </a:spcBef>
        <a:spcAft>
          <a:spcPct val="0"/>
        </a:spcAft>
        <a:defRPr sz="4400">
          <a:solidFill>
            <a:schemeClr val="tx1"/>
          </a:solidFill>
          <a:latin typeface="Calibri" charset="0"/>
          <a:ea typeface="MS PGothic" pitchFamily="34" charset="-128"/>
          <a:cs typeface="MS PGothic" charset="0"/>
        </a:defRPr>
      </a:lvl3pPr>
      <a:lvl4pPr algn="ctr" rtl="0" eaLnBrk="1" fontAlgn="base" hangingPunct="1">
        <a:spcBef>
          <a:spcPct val="0"/>
        </a:spcBef>
        <a:spcAft>
          <a:spcPct val="0"/>
        </a:spcAft>
        <a:defRPr sz="4400">
          <a:solidFill>
            <a:schemeClr val="tx1"/>
          </a:solidFill>
          <a:latin typeface="Calibri" charset="0"/>
          <a:ea typeface="MS PGothic" pitchFamily="34" charset="-128"/>
          <a:cs typeface="MS PGothic" charset="0"/>
        </a:defRPr>
      </a:lvl4pPr>
      <a:lvl5pPr algn="ctr" rtl="0" eaLnBrk="1" fontAlgn="base" hangingPunct="1">
        <a:spcBef>
          <a:spcPct val="0"/>
        </a:spcBef>
        <a:spcAft>
          <a:spcPct val="0"/>
        </a:spcAft>
        <a:defRPr sz="4400">
          <a:solidFill>
            <a:schemeClr val="tx1"/>
          </a:solidFill>
          <a:latin typeface="Calibri" charset="0"/>
          <a:ea typeface="MS PGothic" pitchFamily="34" charset="-128"/>
          <a:cs typeface="MS PGothic" charset="0"/>
        </a:defRPr>
      </a:lvl5pPr>
      <a:lvl6pPr marL="457200" algn="ctr" rtl="0" eaLnBrk="1" fontAlgn="base" hangingPunct="1">
        <a:spcBef>
          <a:spcPct val="0"/>
        </a:spcBef>
        <a:spcAft>
          <a:spcPct val="0"/>
        </a:spcAft>
        <a:defRPr sz="4400">
          <a:solidFill>
            <a:schemeClr val="tx1"/>
          </a:solidFill>
          <a:latin typeface="Calibri" charset="0"/>
          <a:ea typeface="ＭＳ Ｐゴシック" charset="0"/>
        </a:defRPr>
      </a:lvl6pPr>
      <a:lvl7pPr marL="914400" algn="ctr" rtl="0" eaLnBrk="1" fontAlgn="base" hangingPunct="1">
        <a:spcBef>
          <a:spcPct val="0"/>
        </a:spcBef>
        <a:spcAft>
          <a:spcPct val="0"/>
        </a:spcAft>
        <a:defRPr sz="4400">
          <a:solidFill>
            <a:schemeClr val="tx1"/>
          </a:solidFill>
          <a:latin typeface="Calibri" charset="0"/>
          <a:ea typeface="ＭＳ Ｐゴシック" charset="0"/>
        </a:defRPr>
      </a:lvl7pPr>
      <a:lvl8pPr marL="1371600" algn="ctr" rtl="0" eaLnBrk="1" fontAlgn="base" hangingPunct="1">
        <a:spcBef>
          <a:spcPct val="0"/>
        </a:spcBef>
        <a:spcAft>
          <a:spcPct val="0"/>
        </a:spcAft>
        <a:defRPr sz="4400">
          <a:solidFill>
            <a:schemeClr val="tx1"/>
          </a:solidFill>
          <a:latin typeface="Calibri" charset="0"/>
          <a:ea typeface="ＭＳ Ｐゴシック" charset="0"/>
        </a:defRPr>
      </a:lvl8pPr>
      <a:lvl9pPr marL="1828800" algn="ctr" rtl="0" eaLnBrk="1" fontAlgn="base" hangingPunct="1">
        <a:spcBef>
          <a:spcPct val="0"/>
        </a:spcBef>
        <a:spcAft>
          <a:spcPct val="0"/>
        </a:spcAft>
        <a:defRPr sz="4400">
          <a:solidFill>
            <a:schemeClr val="tx1"/>
          </a:solidFill>
          <a:latin typeface="Calibri" charset="0"/>
          <a:ea typeface="ＭＳ Ｐゴシック" charset="0"/>
        </a:defRPr>
      </a:lvl9pPr>
    </p:titleStyle>
    <p:body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S PGothic" pitchFamily="34" charset="-128"/>
          <a:cs typeface="MS PGothic" charset="0"/>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S PGothic" pitchFamily="34" charset="-128"/>
          <a:cs typeface="MS PGothic" charset="0"/>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S PGothic" pitchFamily="34" charset="-128"/>
          <a:cs typeface="MS PGothic" charset="0"/>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S PGothic" pitchFamily="34" charset="-128"/>
          <a:cs typeface="MS PGothic" charset="0"/>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S PGothic" pitchFamily="34" charset="-128"/>
          <a:cs typeface="MS PGothic"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endParaRPr lang="en-US" altLang="en-US"/>
          </a:p>
        </p:txBody>
      </p:sp>
      <p:sp>
        <p:nvSpPr>
          <p:cNvPr id="1027" name="Text Placeholder 2"/>
          <p:cNvSpPr>
            <a:spLocks noGrp="1"/>
          </p:cNvSpPr>
          <p:nvPr>
            <p:ph type="body" idx="1"/>
          </p:nvPr>
        </p:nvSpPr>
        <p:spPr bwMode="auto">
          <a:xfrm>
            <a:off x="609600" y="1600201"/>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endParaRPr lang="en-US" altLang="en-US"/>
          </a:p>
        </p:txBody>
      </p:sp>
      <p:sp>
        <p:nvSpPr>
          <p:cNvPr id="4" name="Date Placeholder 3"/>
          <p:cNvSpPr>
            <a:spLocks noGrp="1"/>
          </p:cNvSpPr>
          <p:nvPr>
            <p:ph type="dt" sz="half" idx="2"/>
          </p:nvPr>
        </p:nvSpPr>
        <p:spPr>
          <a:xfrm>
            <a:off x="609600" y="6356351"/>
            <a:ext cx="2844800" cy="365125"/>
          </a:xfrm>
          <a:prstGeom prst="rect">
            <a:avLst/>
          </a:prstGeom>
        </p:spPr>
        <p:txBody>
          <a:bodyPr vert="horz" wrap="square" lIns="91440" tIns="45720" rIns="91440" bIns="45720" numCol="1" anchor="ctr" anchorCtr="0" compatLnSpc="1">
            <a:prstTxWarp prst="textNoShape">
              <a:avLst/>
            </a:prstTxWarp>
          </a:bodyPr>
          <a:lstStyle>
            <a:lvl1pPr eaLnBrk="1" hangingPunct="1">
              <a:defRPr sz="1200">
                <a:solidFill>
                  <a:srgbClr val="898989"/>
                </a:solidFill>
                <a:latin typeface="Calibri" panose="020F0502020204030204" pitchFamily="34" charset="0"/>
                <a:ea typeface="MS PGothic" panose="020B0600070205080204" pitchFamily="34" charset="-128"/>
                <a:cs typeface="Arial" panose="020B0604020202020204" pitchFamily="34" charset="0"/>
              </a:defRPr>
            </a:lvl1pPr>
          </a:lstStyle>
          <a:p>
            <a:pPr>
              <a:defRPr/>
            </a:pPr>
            <a:fld id="{AB4E9F38-BAAF-E24E-8FFF-4F0388C8D2E0}" type="datetimeFigureOut">
              <a:rPr lang="en-US" altLang="en-US"/>
              <a:pPr>
                <a:defRPr/>
              </a:pPr>
              <a:t>10/27/19</a:t>
            </a:fld>
            <a:endParaRPr lang="en-US" alt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cs typeface="+mn-cs"/>
              </a:defRPr>
            </a:lvl1pPr>
          </a:lstStyle>
          <a:p>
            <a:pPr>
              <a:defRPr/>
            </a:pPr>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a:solidFill>
                  <a:srgbClr val="898989"/>
                </a:solidFill>
                <a:latin typeface="Calibri" panose="020F0502020204030204" pitchFamily="34" charset="0"/>
                <a:ea typeface="MS PGothic" panose="020B0600070205080204" pitchFamily="34" charset="-128"/>
                <a:cs typeface="Arial" panose="020B0604020202020204" pitchFamily="34" charset="0"/>
              </a:defRPr>
            </a:lvl1pPr>
          </a:lstStyle>
          <a:p>
            <a:pPr>
              <a:defRPr/>
            </a:pPr>
            <a:fld id="{CC256786-8D57-8246-AA93-4446B24F3951}" type="slidenum">
              <a:rPr lang="en-US" altLang="en-US"/>
              <a:pPr>
                <a:defRPr/>
              </a:pPr>
              <a:t>‹#›</a:t>
            </a:fld>
            <a:endParaRPr lang="en-US" altLang="en-US"/>
          </a:p>
        </p:txBody>
      </p:sp>
    </p:spTree>
    <p:extLst>
      <p:ext uri="{BB962C8B-B14F-4D97-AF65-F5344CB8AC3E}">
        <p14:creationId xmlns:p14="http://schemas.microsoft.com/office/powerpoint/2010/main" val="156924758"/>
      </p:ext>
    </p:extLst>
  </p:cSld>
  <p:clrMap bg1="lt1" tx1="dk1" bg2="lt2" tx2="dk2" accent1="accent1" accent2="accent2" accent3="accent3" accent4="accent4" accent5="accent5" accent6="accent6" hlink="hlink" folHlink="folHlink"/>
  <p:sldLayoutIdLst>
    <p:sldLayoutId id="2147483691" r:id="rId1"/>
  </p:sldLayoutIdLst>
  <p:txStyles>
    <p:titleStyle>
      <a:lvl1pPr algn="ctr" rtl="0" eaLnBrk="1" fontAlgn="base" hangingPunct="1">
        <a:spcBef>
          <a:spcPct val="0"/>
        </a:spcBef>
        <a:spcAft>
          <a:spcPct val="0"/>
        </a:spcAft>
        <a:defRPr sz="4400" kern="1200">
          <a:solidFill>
            <a:schemeClr val="tx1"/>
          </a:solidFill>
          <a:latin typeface="+mj-lt"/>
          <a:ea typeface="MS PGothic" pitchFamily="34" charset="-128"/>
          <a:cs typeface="MS PGothic" charset="0"/>
        </a:defRPr>
      </a:lvl1pPr>
      <a:lvl2pPr algn="ctr" rtl="0" eaLnBrk="1" fontAlgn="base" hangingPunct="1">
        <a:spcBef>
          <a:spcPct val="0"/>
        </a:spcBef>
        <a:spcAft>
          <a:spcPct val="0"/>
        </a:spcAft>
        <a:defRPr sz="4400">
          <a:solidFill>
            <a:schemeClr val="tx1"/>
          </a:solidFill>
          <a:latin typeface="Calibri" charset="0"/>
          <a:ea typeface="MS PGothic" pitchFamily="34" charset="-128"/>
          <a:cs typeface="MS PGothic" charset="0"/>
        </a:defRPr>
      </a:lvl2pPr>
      <a:lvl3pPr algn="ctr" rtl="0" eaLnBrk="1" fontAlgn="base" hangingPunct="1">
        <a:spcBef>
          <a:spcPct val="0"/>
        </a:spcBef>
        <a:spcAft>
          <a:spcPct val="0"/>
        </a:spcAft>
        <a:defRPr sz="4400">
          <a:solidFill>
            <a:schemeClr val="tx1"/>
          </a:solidFill>
          <a:latin typeface="Calibri" charset="0"/>
          <a:ea typeface="MS PGothic" pitchFamily="34" charset="-128"/>
          <a:cs typeface="MS PGothic" charset="0"/>
        </a:defRPr>
      </a:lvl3pPr>
      <a:lvl4pPr algn="ctr" rtl="0" eaLnBrk="1" fontAlgn="base" hangingPunct="1">
        <a:spcBef>
          <a:spcPct val="0"/>
        </a:spcBef>
        <a:spcAft>
          <a:spcPct val="0"/>
        </a:spcAft>
        <a:defRPr sz="4400">
          <a:solidFill>
            <a:schemeClr val="tx1"/>
          </a:solidFill>
          <a:latin typeface="Calibri" charset="0"/>
          <a:ea typeface="MS PGothic" pitchFamily="34" charset="-128"/>
          <a:cs typeface="MS PGothic" charset="0"/>
        </a:defRPr>
      </a:lvl4pPr>
      <a:lvl5pPr algn="ctr" rtl="0" eaLnBrk="1" fontAlgn="base" hangingPunct="1">
        <a:spcBef>
          <a:spcPct val="0"/>
        </a:spcBef>
        <a:spcAft>
          <a:spcPct val="0"/>
        </a:spcAft>
        <a:defRPr sz="4400">
          <a:solidFill>
            <a:schemeClr val="tx1"/>
          </a:solidFill>
          <a:latin typeface="Calibri" charset="0"/>
          <a:ea typeface="MS PGothic" pitchFamily="34" charset="-128"/>
          <a:cs typeface="MS PGothic" charset="0"/>
        </a:defRPr>
      </a:lvl5pPr>
      <a:lvl6pPr marL="457200" algn="ctr" rtl="0" eaLnBrk="1" fontAlgn="base" hangingPunct="1">
        <a:spcBef>
          <a:spcPct val="0"/>
        </a:spcBef>
        <a:spcAft>
          <a:spcPct val="0"/>
        </a:spcAft>
        <a:defRPr sz="4400">
          <a:solidFill>
            <a:schemeClr val="tx1"/>
          </a:solidFill>
          <a:latin typeface="Calibri" charset="0"/>
          <a:ea typeface="ＭＳ Ｐゴシック" charset="0"/>
        </a:defRPr>
      </a:lvl6pPr>
      <a:lvl7pPr marL="914400" algn="ctr" rtl="0" eaLnBrk="1" fontAlgn="base" hangingPunct="1">
        <a:spcBef>
          <a:spcPct val="0"/>
        </a:spcBef>
        <a:spcAft>
          <a:spcPct val="0"/>
        </a:spcAft>
        <a:defRPr sz="4400">
          <a:solidFill>
            <a:schemeClr val="tx1"/>
          </a:solidFill>
          <a:latin typeface="Calibri" charset="0"/>
          <a:ea typeface="ＭＳ Ｐゴシック" charset="0"/>
        </a:defRPr>
      </a:lvl7pPr>
      <a:lvl8pPr marL="1371600" algn="ctr" rtl="0" eaLnBrk="1" fontAlgn="base" hangingPunct="1">
        <a:spcBef>
          <a:spcPct val="0"/>
        </a:spcBef>
        <a:spcAft>
          <a:spcPct val="0"/>
        </a:spcAft>
        <a:defRPr sz="4400">
          <a:solidFill>
            <a:schemeClr val="tx1"/>
          </a:solidFill>
          <a:latin typeface="Calibri" charset="0"/>
          <a:ea typeface="ＭＳ Ｐゴシック" charset="0"/>
        </a:defRPr>
      </a:lvl8pPr>
      <a:lvl9pPr marL="1828800" algn="ctr" rtl="0" eaLnBrk="1" fontAlgn="base" hangingPunct="1">
        <a:spcBef>
          <a:spcPct val="0"/>
        </a:spcBef>
        <a:spcAft>
          <a:spcPct val="0"/>
        </a:spcAft>
        <a:defRPr sz="4400">
          <a:solidFill>
            <a:schemeClr val="tx1"/>
          </a:solidFill>
          <a:latin typeface="Calibri" charset="0"/>
          <a:ea typeface="ＭＳ Ｐゴシック" charset="0"/>
        </a:defRPr>
      </a:lvl9pPr>
    </p:titleStyle>
    <p:body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S PGothic" pitchFamily="34" charset="-128"/>
          <a:cs typeface="MS PGothic" charset="0"/>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S PGothic" pitchFamily="34" charset="-128"/>
          <a:cs typeface="MS PGothic" charset="0"/>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S PGothic" pitchFamily="34" charset="-128"/>
          <a:cs typeface="MS PGothic" charset="0"/>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S PGothic" pitchFamily="34" charset="-128"/>
          <a:cs typeface="MS PGothic" charset="0"/>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S PGothic" pitchFamily="34" charset="-128"/>
          <a:cs typeface="MS PGothic"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Text Placeholder 2"/>
          <p:cNvSpPr>
            <a:spLocks noGrp="1"/>
          </p:cNvSpPr>
          <p:nvPr>
            <p:ph type="body" idx="1"/>
          </p:nvPr>
        </p:nvSpPr>
        <p:spPr bwMode="auto">
          <a:xfrm>
            <a:off x="609600" y="1600201"/>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ltLang="en-US"/>
              <a:t>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wrap="square" lIns="91440" tIns="45720" rIns="91440" bIns="45720" numCol="1" anchor="ctr" anchorCtr="0" compatLnSpc="1">
            <a:prstTxWarp prst="textNoShape">
              <a:avLst/>
            </a:prstTxWarp>
          </a:bodyPr>
          <a:lstStyle>
            <a:lvl1pPr eaLnBrk="1" hangingPunct="1">
              <a:defRPr sz="1200">
                <a:solidFill>
                  <a:srgbClr val="898989"/>
                </a:solidFill>
                <a:latin typeface="Calibri" panose="020F0502020204030204" pitchFamily="34" charset="0"/>
                <a:ea typeface="MS PGothic" panose="020B0600070205080204" pitchFamily="34" charset="-128"/>
                <a:cs typeface="Arial" panose="020B0604020202020204" pitchFamily="34" charset="0"/>
              </a:defRPr>
            </a:lvl1pPr>
          </a:lstStyle>
          <a:p>
            <a:pPr>
              <a:defRPr/>
            </a:pPr>
            <a:fld id="{AB4E9F38-BAAF-E24E-8FFF-4F0388C8D2E0}" type="datetimeFigureOut">
              <a:rPr lang="en-US" altLang="en-US"/>
              <a:pPr>
                <a:defRPr/>
              </a:pPr>
              <a:t>10/27/19</a:t>
            </a:fld>
            <a:endParaRPr lang="en-US" alt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cs typeface="+mn-cs"/>
              </a:defRPr>
            </a:lvl1pPr>
          </a:lstStyle>
          <a:p>
            <a:pPr>
              <a:defRPr/>
            </a:pPr>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a:solidFill>
                  <a:srgbClr val="898989"/>
                </a:solidFill>
                <a:latin typeface="Calibri" panose="020F0502020204030204" pitchFamily="34" charset="0"/>
                <a:ea typeface="MS PGothic" panose="020B0600070205080204" pitchFamily="34" charset="-128"/>
                <a:cs typeface="Arial" panose="020B0604020202020204" pitchFamily="34" charset="0"/>
              </a:defRPr>
            </a:lvl1pPr>
          </a:lstStyle>
          <a:p>
            <a:pPr>
              <a:defRPr/>
            </a:pPr>
            <a:fld id="{CC256786-8D57-8246-AA93-4446B24F3951}" type="slidenum">
              <a:rPr lang="en-US" altLang="en-US"/>
              <a:pPr>
                <a:defRPr/>
              </a:pPr>
              <a:t>‹#›</a:t>
            </a:fld>
            <a:endParaRPr lang="en-US" altLang="en-US"/>
          </a:p>
        </p:txBody>
      </p:sp>
    </p:spTree>
    <p:extLst>
      <p:ext uri="{BB962C8B-B14F-4D97-AF65-F5344CB8AC3E}">
        <p14:creationId xmlns:p14="http://schemas.microsoft.com/office/powerpoint/2010/main" val="1815814650"/>
      </p:ext>
    </p:extLst>
  </p:cSld>
  <p:clrMap bg1="lt1" tx1="dk1" bg2="lt2" tx2="dk2" accent1="accent1" accent2="accent2" accent3="accent3" accent4="accent4" accent5="accent5" accent6="accent6" hlink="hlink" folHlink="folHlink"/>
  <p:sldLayoutIdLst>
    <p:sldLayoutId id="2147483693" r:id="rId1"/>
  </p:sldLayoutIdLst>
  <p:txStyles>
    <p:titleStyle>
      <a:lvl1pPr algn="ctr" rtl="0" eaLnBrk="1" fontAlgn="base" hangingPunct="1">
        <a:spcBef>
          <a:spcPct val="0"/>
        </a:spcBef>
        <a:spcAft>
          <a:spcPct val="0"/>
        </a:spcAft>
        <a:defRPr sz="4400" kern="1200">
          <a:solidFill>
            <a:schemeClr val="tx1"/>
          </a:solidFill>
          <a:latin typeface="+mj-lt"/>
          <a:ea typeface="MS PGothic" pitchFamily="34" charset="-128"/>
          <a:cs typeface="MS PGothic" charset="0"/>
        </a:defRPr>
      </a:lvl1pPr>
      <a:lvl2pPr algn="ctr" rtl="0" eaLnBrk="1" fontAlgn="base" hangingPunct="1">
        <a:spcBef>
          <a:spcPct val="0"/>
        </a:spcBef>
        <a:spcAft>
          <a:spcPct val="0"/>
        </a:spcAft>
        <a:defRPr sz="4400">
          <a:solidFill>
            <a:schemeClr val="tx1"/>
          </a:solidFill>
          <a:latin typeface="Calibri" charset="0"/>
          <a:ea typeface="MS PGothic" pitchFamily="34" charset="-128"/>
          <a:cs typeface="MS PGothic" charset="0"/>
        </a:defRPr>
      </a:lvl2pPr>
      <a:lvl3pPr algn="ctr" rtl="0" eaLnBrk="1" fontAlgn="base" hangingPunct="1">
        <a:spcBef>
          <a:spcPct val="0"/>
        </a:spcBef>
        <a:spcAft>
          <a:spcPct val="0"/>
        </a:spcAft>
        <a:defRPr sz="4400">
          <a:solidFill>
            <a:schemeClr val="tx1"/>
          </a:solidFill>
          <a:latin typeface="Calibri" charset="0"/>
          <a:ea typeface="MS PGothic" pitchFamily="34" charset="-128"/>
          <a:cs typeface="MS PGothic" charset="0"/>
        </a:defRPr>
      </a:lvl3pPr>
      <a:lvl4pPr algn="ctr" rtl="0" eaLnBrk="1" fontAlgn="base" hangingPunct="1">
        <a:spcBef>
          <a:spcPct val="0"/>
        </a:spcBef>
        <a:spcAft>
          <a:spcPct val="0"/>
        </a:spcAft>
        <a:defRPr sz="4400">
          <a:solidFill>
            <a:schemeClr val="tx1"/>
          </a:solidFill>
          <a:latin typeface="Calibri" charset="0"/>
          <a:ea typeface="MS PGothic" pitchFamily="34" charset="-128"/>
          <a:cs typeface="MS PGothic" charset="0"/>
        </a:defRPr>
      </a:lvl4pPr>
      <a:lvl5pPr algn="ctr" rtl="0" eaLnBrk="1" fontAlgn="base" hangingPunct="1">
        <a:spcBef>
          <a:spcPct val="0"/>
        </a:spcBef>
        <a:spcAft>
          <a:spcPct val="0"/>
        </a:spcAft>
        <a:defRPr sz="4400">
          <a:solidFill>
            <a:schemeClr val="tx1"/>
          </a:solidFill>
          <a:latin typeface="Calibri" charset="0"/>
          <a:ea typeface="MS PGothic" pitchFamily="34" charset="-128"/>
          <a:cs typeface="MS PGothic" charset="0"/>
        </a:defRPr>
      </a:lvl5pPr>
      <a:lvl6pPr marL="457200" algn="ctr" rtl="0" eaLnBrk="1" fontAlgn="base" hangingPunct="1">
        <a:spcBef>
          <a:spcPct val="0"/>
        </a:spcBef>
        <a:spcAft>
          <a:spcPct val="0"/>
        </a:spcAft>
        <a:defRPr sz="4400">
          <a:solidFill>
            <a:schemeClr val="tx1"/>
          </a:solidFill>
          <a:latin typeface="Calibri" charset="0"/>
          <a:ea typeface="ＭＳ Ｐゴシック" charset="0"/>
        </a:defRPr>
      </a:lvl6pPr>
      <a:lvl7pPr marL="914400" algn="ctr" rtl="0" eaLnBrk="1" fontAlgn="base" hangingPunct="1">
        <a:spcBef>
          <a:spcPct val="0"/>
        </a:spcBef>
        <a:spcAft>
          <a:spcPct val="0"/>
        </a:spcAft>
        <a:defRPr sz="4400">
          <a:solidFill>
            <a:schemeClr val="tx1"/>
          </a:solidFill>
          <a:latin typeface="Calibri" charset="0"/>
          <a:ea typeface="ＭＳ Ｐゴシック" charset="0"/>
        </a:defRPr>
      </a:lvl7pPr>
      <a:lvl8pPr marL="1371600" algn="ctr" rtl="0" eaLnBrk="1" fontAlgn="base" hangingPunct="1">
        <a:spcBef>
          <a:spcPct val="0"/>
        </a:spcBef>
        <a:spcAft>
          <a:spcPct val="0"/>
        </a:spcAft>
        <a:defRPr sz="4400">
          <a:solidFill>
            <a:schemeClr val="tx1"/>
          </a:solidFill>
          <a:latin typeface="Calibri" charset="0"/>
          <a:ea typeface="ＭＳ Ｐゴシック" charset="0"/>
        </a:defRPr>
      </a:lvl8pPr>
      <a:lvl9pPr marL="1828800" algn="ctr" rtl="0" eaLnBrk="1" fontAlgn="base" hangingPunct="1">
        <a:spcBef>
          <a:spcPct val="0"/>
        </a:spcBef>
        <a:spcAft>
          <a:spcPct val="0"/>
        </a:spcAft>
        <a:defRPr sz="4400">
          <a:solidFill>
            <a:schemeClr val="tx1"/>
          </a:solidFill>
          <a:latin typeface="Calibri" charset="0"/>
          <a:ea typeface="ＭＳ Ｐゴシック" charset="0"/>
        </a:defRPr>
      </a:lvl9pPr>
    </p:titleStyle>
    <p:body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S PGothic" pitchFamily="34" charset="-128"/>
          <a:cs typeface="MS PGothic" charset="0"/>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S PGothic" pitchFamily="34" charset="-128"/>
          <a:cs typeface="MS PGothic" charset="0"/>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S PGothic" pitchFamily="34" charset="-128"/>
          <a:cs typeface="MS PGothic" charset="0"/>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S PGothic" pitchFamily="34" charset="-128"/>
          <a:cs typeface="MS PGothic" charset="0"/>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S PGothic" pitchFamily="34" charset="-128"/>
          <a:cs typeface="MS PGothic"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Text Placeholder 2"/>
          <p:cNvSpPr>
            <a:spLocks noGrp="1"/>
          </p:cNvSpPr>
          <p:nvPr>
            <p:ph type="body" idx="1"/>
          </p:nvPr>
        </p:nvSpPr>
        <p:spPr bwMode="auto">
          <a:xfrm>
            <a:off x="609600" y="1600201"/>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ltLang="en-US"/>
              <a:t>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wrap="square" lIns="91440" tIns="45720" rIns="91440" bIns="45720" numCol="1" anchor="ctr" anchorCtr="0" compatLnSpc="1">
            <a:prstTxWarp prst="textNoShape">
              <a:avLst/>
            </a:prstTxWarp>
          </a:bodyPr>
          <a:lstStyle>
            <a:lvl1pPr eaLnBrk="1" hangingPunct="1">
              <a:defRPr sz="1200">
                <a:solidFill>
                  <a:srgbClr val="898989"/>
                </a:solidFill>
                <a:latin typeface="Calibri" panose="020F0502020204030204" pitchFamily="34" charset="0"/>
                <a:ea typeface="MS PGothic" panose="020B0600070205080204" pitchFamily="34" charset="-128"/>
                <a:cs typeface="Arial" panose="020B0604020202020204" pitchFamily="34" charset="0"/>
              </a:defRPr>
            </a:lvl1pPr>
          </a:lstStyle>
          <a:p>
            <a:pPr>
              <a:defRPr/>
            </a:pPr>
            <a:fld id="{AB4E9F38-BAAF-E24E-8FFF-4F0388C8D2E0}" type="datetimeFigureOut">
              <a:rPr lang="en-US" altLang="en-US"/>
              <a:pPr>
                <a:defRPr/>
              </a:pPr>
              <a:t>10/27/19</a:t>
            </a:fld>
            <a:endParaRPr lang="en-US" alt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cs typeface="+mn-cs"/>
              </a:defRPr>
            </a:lvl1pPr>
          </a:lstStyle>
          <a:p>
            <a:pPr>
              <a:defRPr/>
            </a:pPr>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a:solidFill>
                  <a:srgbClr val="898989"/>
                </a:solidFill>
                <a:latin typeface="Calibri" panose="020F0502020204030204" pitchFamily="34" charset="0"/>
                <a:ea typeface="MS PGothic" panose="020B0600070205080204" pitchFamily="34" charset="-128"/>
                <a:cs typeface="Arial" panose="020B0604020202020204" pitchFamily="34" charset="0"/>
              </a:defRPr>
            </a:lvl1pPr>
          </a:lstStyle>
          <a:p>
            <a:pPr>
              <a:defRPr/>
            </a:pPr>
            <a:fld id="{CC256786-8D57-8246-AA93-4446B24F3951}" type="slidenum">
              <a:rPr lang="en-US" altLang="en-US"/>
              <a:pPr>
                <a:defRPr/>
              </a:pPr>
              <a:t>‹#›</a:t>
            </a:fld>
            <a:endParaRPr lang="en-US" altLang="en-US"/>
          </a:p>
        </p:txBody>
      </p:sp>
    </p:spTree>
    <p:extLst>
      <p:ext uri="{BB962C8B-B14F-4D97-AF65-F5344CB8AC3E}">
        <p14:creationId xmlns:p14="http://schemas.microsoft.com/office/powerpoint/2010/main" val="2107697235"/>
      </p:ext>
    </p:extLst>
  </p:cSld>
  <p:clrMap bg1="lt1" tx1="dk1" bg2="lt2" tx2="dk2" accent1="accent1" accent2="accent2" accent3="accent3" accent4="accent4" accent5="accent5" accent6="accent6" hlink="hlink" folHlink="folHlink"/>
  <p:sldLayoutIdLst>
    <p:sldLayoutId id="2147483695" r:id="rId1"/>
  </p:sldLayoutIdLst>
  <p:txStyles>
    <p:titleStyle>
      <a:lvl1pPr algn="ctr" rtl="0" eaLnBrk="1" fontAlgn="base" hangingPunct="1">
        <a:spcBef>
          <a:spcPct val="0"/>
        </a:spcBef>
        <a:spcAft>
          <a:spcPct val="0"/>
        </a:spcAft>
        <a:defRPr sz="4400" kern="1200">
          <a:solidFill>
            <a:schemeClr val="tx1"/>
          </a:solidFill>
          <a:latin typeface="+mj-lt"/>
          <a:ea typeface="MS PGothic" pitchFamily="34" charset="-128"/>
          <a:cs typeface="MS PGothic" charset="0"/>
        </a:defRPr>
      </a:lvl1pPr>
      <a:lvl2pPr algn="ctr" rtl="0" eaLnBrk="1" fontAlgn="base" hangingPunct="1">
        <a:spcBef>
          <a:spcPct val="0"/>
        </a:spcBef>
        <a:spcAft>
          <a:spcPct val="0"/>
        </a:spcAft>
        <a:defRPr sz="4400">
          <a:solidFill>
            <a:schemeClr val="tx1"/>
          </a:solidFill>
          <a:latin typeface="Calibri" charset="0"/>
          <a:ea typeface="MS PGothic" pitchFamily="34" charset="-128"/>
          <a:cs typeface="MS PGothic" charset="0"/>
        </a:defRPr>
      </a:lvl2pPr>
      <a:lvl3pPr algn="ctr" rtl="0" eaLnBrk="1" fontAlgn="base" hangingPunct="1">
        <a:spcBef>
          <a:spcPct val="0"/>
        </a:spcBef>
        <a:spcAft>
          <a:spcPct val="0"/>
        </a:spcAft>
        <a:defRPr sz="4400">
          <a:solidFill>
            <a:schemeClr val="tx1"/>
          </a:solidFill>
          <a:latin typeface="Calibri" charset="0"/>
          <a:ea typeface="MS PGothic" pitchFamily="34" charset="-128"/>
          <a:cs typeface="MS PGothic" charset="0"/>
        </a:defRPr>
      </a:lvl3pPr>
      <a:lvl4pPr algn="ctr" rtl="0" eaLnBrk="1" fontAlgn="base" hangingPunct="1">
        <a:spcBef>
          <a:spcPct val="0"/>
        </a:spcBef>
        <a:spcAft>
          <a:spcPct val="0"/>
        </a:spcAft>
        <a:defRPr sz="4400">
          <a:solidFill>
            <a:schemeClr val="tx1"/>
          </a:solidFill>
          <a:latin typeface="Calibri" charset="0"/>
          <a:ea typeface="MS PGothic" pitchFamily="34" charset="-128"/>
          <a:cs typeface="MS PGothic" charset="0"/>
        </a:defRPr>
      </a:lvl4pPr>
      <a:lvl5pPr algn="ctr" rtl="0" eaLnBrk="1" fontAlgn="base" hangingPunct="1">
        <a:spcBef>
          <a:spcPct val="0"/>
        </a:spcBef>
        <a:spcAft>
          <a:spcPct val="0"/>
        </a:spcAft>
        <a:defRPr sz="4400">
          <a:solidFill>
            <a:schemeClr val="tx1"/>
          </a:solidFill>
          <a:latin typeface="Calibri" charset="0"/>
          <a:ea typeface="MS PGothic" pitchFamily="34" charset="-128"/>
          <a:cs typeface="MS PGothic" charset="0"/>
        </a:defRPr>
      </a:lvl5pPr>
      <a:lvl6pPr marL="457200" algn="ctr" rtl="0" eaLnBrk="1" fontAlgn="base" hangingPunct="1">
        <a:spcBef>
          <a:spcPct val="0"/>
        </a:spcBef>
        <a:spcAft>
          <a:spcPct val="0"/>
        </a:spcAft>
        <a:defRPr sz="4400">
          <a:solidFill>
            <a:schemeClr val="tx1"/>
          </a:solidFill>
          <a:latin typeface="Calibri" charset="0"/>
          <a:ea typeface="ＭＳ Ｐゴシック" charset="0"/>
        </a:defRPr>
      </a:lvl6pPr>
      <a:lvl7pPr marL="914400" algn="ctr" rtl="0" eaLnBrk="1" fontAlgn="base" hangingPunct="1">
        <a:spcBef>
          <a:spcPct val="0"/>
        </a:spcBef>
        <a:spcAft>
          <a:spcPct val="0"/>
        </a:spcAft>
        <a:defRPr sz="4400">
          <a:solidFill>
            <a:schemeClr val="tx1"/>
          </a:solidFill>
          <a:latin typeface="Calibri" charset="0"/>
          <a:ea typeface="ＭＳ Ｐゴシック" charset="0"/>
        </a:defRPr>
      </a:lvl7pPr>
      <a:lvl8pPr marL="1371600" algn="ctr" rtl="0" eaLnBrk="1" fontAlgn="base" hangingPunct="1">
        <a:spcBef>
          <a:spcPct val="0"/>
        </a:spcBef>
        <a:spcAft>
          <a:spcPct val="0"/>
        </a:spcAft>
        <a:defRPr sz="4400">
          <a:solidFill>
            <a:schemeClr val="tx1"/>
          </a:solidFill>
          <a:latin typeface="Calibri" charset="0"/>
          <a:ea typeface="ＭＳ Ｐゴシック" charset="0"/>
        </a:defRPr>
      </a:lvl8pPr>
      <a:lvl9pPr marL="1828800" algn="ctr" rtl="0" eaLnBrk="1" fontAlgn="base" hangingPunct="1">
        <a:spcBef>
          <a:spcPct val="0"/>
        </a:spcBef>
        <a:spcAft>
          <a:spcPct val="0"/>
        </a:spcAft>
        <a:defRPr sz="4400">
          <a:solidFill>
            <a:schemeClr val="tx1"/>
          </a:solidFill>
          <a:latin typeface="Calibri" charset="0"/>
          <a:ea typeface="ＭＳ Ｐゴシック" charset="0"/>
        </a:defRPr>
      </a:lvl9pPr>
    </p:titleStyle>
    <p:body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S PGothic" pitchFamily="34" charset="-128"/>
          <a:cs typeface="MS PGothic" charset="0"/>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S PGothic" pitchFamily="34" charset="-128"/>
          <a:cs typeface="MS PGothic" charset="0"/>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S PGothic" pitchFamily="34" charset="-128"/>
          <a:cs typeface="MS PGothic" charset="0"/>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S PGothic" pitchFamily="34" charset="-128"/>
          <a:cs typeface="MS PGothic" charset="0"/>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S PGothic" pitchFamily="34" charset="-128"/>
          <a:cs typeface="MS PGothic"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Text Placeholder 2"/>
          <p:cNvSpPr>
            <a:spLocks noGrp="1"/>
          </p:cNvSpPr>
          <p:nvPr>
            <p:ph type="body" idx="1"/>
          </p:nvPr>
        </p:nvSpPr>
        <p:spPr bwMode="auto">
          <a:xfrm>
            <a:off x="609600" y="1600201"/>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ltLang="en-US"/>
              <a:t>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wrap="square" lIns="91440" tIns="45720" rIns="91440" bIns="45720" numCol="1" anchor="ctr" anchorCtr="0" compatLnSpc="1">
            <a:prstTxWarp prst="textNoShape">
              <a:avLst/>
            </a:prstTxWarp>
          </a:bodyPr>
          <a:lstStyle>
            <a:lvl1pPr eaLnBrk="1" hangingPunct="1">
              <a:defRPr sz="1200">
                <a:solidFill>
                  <a:srgbClr val="898989"/>
                </a:solidFill>
                <a:latin typeface="Calibri" panose="020F0502020204030204" pitchFamily="34" charset="0"/>
                <a:ea typeface="MS PGothic" panose="020B0600070205080204" pitchFamily="34" charset="-128"/>
                <a:cs typeface="Arial" panose="020B0604020202020204" pitchFamily="34" charset="0"/>
              </a:defRPr>
            </a:lvl1pPr>
          </a:lstStyle>
          <a:p>
            <a:pPr>
              <a:defRPr/>
            </a:pPr>
            <a:fld id="{AB4E9F38-BAAF-E24E-8FFF-4F0388C8D2E0}" type="datetimeFigureOut">
              <a:rPr lang="en-US" altLang="en-US"/>
              <a:pPr>
                <a:defRPr/>
              </a:pPr>
              <a:t>10/27/19</a:t>
            </a:fld>
            <a:endParaRPr lang="en-US" alt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cs typeface="+mn-cs"/>
              </a:defRPr>
            </a:lvl1pPr>
          </a:lstStyle>
          <a:p>
            <a:pPr>
              <a:defRPr/>
            </a:pPr>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a:solidFill>
                  <a:srgbClr val="898989"/>
                </a:solidFill>
                <a:latin typeface="Calibri" panose="020F0502020204030204" pitchFamily="34" charset="0"/>
                <a:ea typeface="MS PGothic" panose="020B0600070205080204" pitchFamily="34" charset="-128"/>
                <a:cs typeface="Arial" panose="020B0604020202020204" pitchFamily="34" charset="0"/>
              </a:defRPr>
            </a:lvl1pPr>
          </a:lstStyle>
          <a:p>
            <a:pPr>
              <a:defRPr/>
            </a:pPr>
            <a:fld id="{CC256786-8D57-8246-AA93-4446B24F3951}" type="slidenum">
              <a:rPr lang="en-US" altLang="en-US"/>
              <a:pPr>
                <a:defRPr/>
              </a:pPr>
              <a:t>‹#›</a:t>
            </a:fld>
            <a:endParaRPr lang="en-US" altLang="en-US"/>
          </a:p>
        </p:txBody>
      </p:sp>
    </p:spTree>
    <p:extLst>
      <p:ext uri="{BB962C8B-B14F-4D97-AF65-F5344CB8AC3E}">
        <p14:creationId xmlns:p14="http://schemas.microsoft.com/office/powerpoint/2010/main" val="23172244"/>
      </p:ext>
    </p:extLst>
  </p:cSld>
  <p:clrMap bg1="lt1" tx1="dk1" bg2="lt2" tx2="dk2" accent1="accent1" accent2="accent2" accent3="accent3" accent4="accent4" accent5="accent5" accent6="accent6" hlink="hlink" folHlink="folHlink"/>
  <p:sldLayoutIdLst>
    <p:sldLayoutId id="2147483697" r:id="rId1"/>
  </p:sldLayoutIdLst>
  <p:txStyles>
    <p:titleStyle>
      <a:lvl1pPr algn="ctr" rtl="0" eaLnBrk="1" fontAlgn="base" hangingPunct="1">
        <a:spcBef>
          <a:spcPct val="0"/>
        </a:spcBef>
        <a:spcAft>
          <a:spcPct val="0"/>
        </a:spcAft>
        <a:defRPr sz="4400" kern="1200">
          <a:solidFill>
            <a:schemeClr val="tx1"/>
          </a:solidFill>
          <a:latin typeface="+mj-lt"/>
          <a:ea typeface="MS PGothic" pitchFamily="34" charset="-128"/>
          <a:cs typeface="MS PGothic" charset="0"/>
        </a:defRPr>
      </a:lvl1pPr>
      <a:lvl2pPr algn="ctr" rtl="0" eaLnBrk="1" fontAlgn="base" hangingPunct="1">
        <a:spcBef>
          <a:spcPct val="0"/>
        </a:spcBef>
        <a:spcAft>
          <a:spcPct val="0"/>
        </a:spcAft>
        <a:defRPr sz="4400">
          <a:solidFill>
            <a:schemeClr val="tx1"/>
          </a:solidFill>
          <a:latin typeface="Calibri" charset="0"/>
          <a:ea typeface="MS PGothic" pitchFamily="34" charset="-128"/>
          <a:cs typeface="MS PGothic" charset="0"/>
        </a:defRPr>
      </a:lvl2pPr>
      <a:lvl3pPr algn="ctr" rtl="0" eaLnBrk="1" fontAlgn="base" hangingPunct="1">
        <a:spcBef>
          <a:spcPct val="0"/>
        </a:spcBef>
        <a:spcAft>
          <a:spcPct val="0"/>
        </a:spcAft>
        <a:defRPr sz="4400">
          <a:solidFill>
            <a:schemeClr val="tx1"/>
          </a:solidFill>
          <a:latin typeface="Calibri" charset="0"/>
          <a:ea typeface="MS PGothic" pitchFamily="34" charset="-128"/>
          <a:cs typeface="MS PGothic" charset="0"/>
        </a:defRPr>
      </a:lvl3pPr>
      <a:lvl4pPr algn="ctr" rtl="0" eaLnBrk="1" fontAlgn="base" hangingPunct="1">
        <a:spcBef>
          <a:spcPct val="0"/>
        </a:spcBef>
        <a:spcAft>
          <a:spcPct val="0"/>
        </a:spcAft>
        <a:defRPr sz="4400">
          <a:solidFill>
            <a:schemeClr val="tx1"/>
          </a:solidFill>
          <a:latin typeface="Calibri" charset="0"/>
          <a:ea typeface="MS PGothic" pitchFamily="34" charset="-128"/>
          <a:cs typeface="MS PGothic" charset="0"/>
        </a:defRPr>
      </a:lvl4pPr>
      <a:lvl5pPr algn="ctr" rtl="0" eaLnBrk="1" fontAlgn="base" hangingPunct="1">
        <a:spcBef>
          <a:spcPct val="0"/>
        </a:spcBef>
        <a:spcAft>
          <a:spcPct val="0"/>
        </a:spcAft>
        <a:defRPr sz="4400">
          <a:solidFill>
            <a:schemeClr val="tx1"/>
          </a:solidFill>
          <a:latin typeface="Calibri" charset="0"/>
          <a:ea typeface="MS PGothic" pitchFamily="34" charset="-128"/>
          <a:cs typeface="MS PGothic" charset="0"/>
        </a:defRPr>
      </a:lvl5pPr>
      <a:lvl6pPr marL="457200" algn="ctr" rtl="0" eaLnBrk="1" fontAlgn="base" hangingPunct="1">
        <a:spcBef>
          <a:spcPct val="0"/>
        </a:spcBef>
        <a:spcAft>
          <a:spcPct val="0"/>
        </a:spcAft>
        <a:defRPr sz="4400">
          <a:solidFill>
            <a:schemeClr val="tx1"/>
          </a:solidFill>
          <a:latin typeface="Calibri" charset="0"/>
          <a:ea typeface="ＭＳ Ｐゴシック" charset="0"/>
        </a:defRPr>
      </a:lvl6pPr>
      <a:lvl7pPr marL="914400" algn="ctr" rtl="0" eaLnBrk="1" fontAlgn="base" hangingPunct="1">
        <a:spcBef>
          <a:spcPct val="0"/>
        </a:spcBef>
        <a:spcAft>
          <a:spcPct val="0"/>
        </a:spcAft>
        <a:defRPr sz="4400">
          <a:solidFill>
            <a:schemeClr val="tx1"/>
          </a:solidFill>
          <a:latin typeface="Calibri" charset="0"/>
          <a:ea typeface="ＭＳ Ｐゴシック" charset="0"/>
        </a:defRPr>
      </a:lvl7pPr>
      <a:lvl8pPr marL="1371600" algn="ctr" rtl="0" eaLnBrk="1" fontAlgn="base" hangingPunct="1">
        <a:spcBef>
          <a:spcPct val="0"/>
        </a:spcBef>
        <a:spcAft>
          <a:spcPct val="0"/>
        </a:spcAft>
        <a:defRPr sz="4400">
          <a:solidFill>
            <a:schemeClr val="tx1"/>
          </a:solidFill>
          <a:latin typeface="Calibri" charset="0"/>
          <a:ea typeface="ＭＳ Ｐゴシック" charset="0"/>
        </a:defRPr>
      </a:lvl8pPr>
      <a:lvl9pPr marL="1828800" algn="ctr" rtl="0" eaLnBrk="1" fontAlgn="base" hangingPunct="1">
        <a:spcBef>
          <a:spcPct val="0"/>
        </a:spcBef>
        <a:spcAft>
          <a:spcPct val="0"/>
        </a:spcAft>
        <a:defRPr sz="4400">
          <a:solidFill>
            <a:schemeClr val="tx1"/>
          </a:solidFill>
          <a:latin typeface="Calibri" charset="0"/>
          <a:ea typeface="ＭＳ Ｐゴシック" charset="0"/>
        </a:defRPr>
      </a:lvl9pPr>
    </p:titleStyle>
    <p:body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S PGothic" pitchFamily="34" charset="-128"/>
          <a:cs typeface="MS PGothic" charset="0"/>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S PGothic" pitchFamily="34" charset="-128"/>
          <a:cs typeface="MS PGothic" charset="0"/>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S PGothic" pitchFamily="34" charset="-128"/>
          <a:cs typeface="MS PGothic" charset="0"/>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S PGothic" pitchFamily="34" charset="-128"/>
          <a:cs typeface="MS PGothic" charset="0"/>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S PGothic" pitchFamily="34" charset="-128"/>
          <a:cs typeface="MS PGothic"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endParaRPr lang="en-US" altLang="en-US"/>
          </a:p>
        </p:txBody>
      </p:sp>
      <p:sp>
        <p:nvSpPr>
          <p:cNvPr id="1027" name="Text Placeholder 2"/>
          <p:cNvSpPr>
            <a:spLocks noGrp="1"/>
          </p:cNvSpPr>
          <p:nvPr>
            <p:ph type="body" idx="1"/>
          </p:nvPr>
        </p:nvSpPr>
        <p:spPr bwMode="auto">
          <a:xfrm>
            <a:off x="609600" y="1600201"/>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endParaRPr lang="en-US" altLang="en-US"/>
          </a:p>
        </p:txBody>
      </p:sp>
      <p:sp>
        <p:nvSpPr>
          <p:cNvPr id="4" name="Date Placeholder 3"/>
          <p:cNvSpPr>
            <a:spLocks noGrp="1"/>
          </p:cNvSpPr>
          <p:nvPr>
            <p:ph type="dt" sz="half" idx="2"/>
          </p:nvPr>
        </p:nvSpPr>
        <p:spPr>
          <a:xfrm>
            <a:off x="609600" y="6356351"/>
            <a:ext cx="2844800" cy="365125"/>
          </a:xfrm>
          <a:prstGeom prst="rect">
            <a:avLst/>
          </a:prstGeom>
        </p:spPr>
        <p:txBody>
          <a:bodyPr vert="horz" wrap="square" lIns="91440" tIns="45720" rIns="91440" bIns="45720" numCol="1" anchor="ctr" anchorCtr="0" compatLnSpc="1">
            <a:prstTxWarp prst="textNoShape">
              <a:avLst/>
            </a:prstTxWarp>
          </a:bodyPr>
          <a:lstStyle>
            <a:lvl1pPr>
              <a:defRPr sz="1200" smtClean="0">
                <a:solidFill>
                  <a:srgbClr val="898989"/>
                </a:solidFill>
                <a:latin typeface="Calibri" pitchFamily="34" charset="0"/>
                <a:ea typeface="MS PGothic" pitchFamily="34" charset="-128"/>
                <a:cs typeface="Arial" pitchFamily="34" charset="0"/>
              </a:defRPr>
            </a:lvl1pPr>
          </a:lstStyle>
          <a:p>
            <a:pPr>
              <a:defRPr/>
            </a:pPr>
            <a:fld id="{2F4F10E7-3B31-E54B-9682-40448A4301AE}" type="datetimeFigureOut">
              <a:rPr lang="en-US"/>
              <a:pPr>
                <a:defRPr/>
              </a:pPr>
              <a:t>10/27/19</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ea typeface="+mn-ea"/>
                <a:cs typeface="+mn-cs"/>
              </a:defRPr>
            </a:lvl1pPr>
          </a:lstStyle>
          <a:p>
            <a:pPr>
              <a:defRPr/>
            </a:pPr>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F060D84C-9A17-AE49-84CA-00EDA01F97D9}" type="slidenum">
              <a:rPr lang="en-US" altLang="en-US"/>
              <a:pPr/>
              <a:t>‹#›</a:t>
            </a:fld>
            <a:endParaRPr lang="en-US" altLang="en-US"/>
          </a:p>
        </p:txBody>
      </p:sp>
    </p:spTree>
    <p:extLst>
      <p:ext uri="{BB962C8B-B14F-4D97-AF65-F5344CB8AC3E}">
        <p14:creationId xmlns:p14="http://schemas.microsoft.com/office/powerpoint/2010/main" val="2040030343"/>
      </p:ext>
    </p:extLst>
  </p:cSld>
  <p:clrMap bg1="lt1" tx1="dk1" bg2="lt2" tx2="dk2" accent1="accent1" accent2="accent2" accent3="accent3" accent4="accent4" accent5="accent5" accent6="accent6" hlink="hlink" folHlink="folHlink"/>
  <p:sldLayoutIdLst>
    <p:sldLayoutId id="2147483665" r:id="rId1"/>
  </p:sldLayoutIdLst>
  <p:txStyles>
    <p:titleStyle>
      <a:lvl1pPr algn="ctr" rtl="0" eaLnBrk="1" fontAlgn="base" hangingPunct="1">
        <a:spcBef>
          <a:spcPct val="0"/>
        </a:spcBef>
        <a:spcAft>
          <a:spcPct val="0"/>
        </a:spcAft>
        <a:defRPr sz="4400" kern="1200">
          <a:solidFill>
            <a:schemeClr val="tx1"/>
          </a:solidFill>
          <a:latin typeface="+mj-lt"/>
          <a:ea typeface="MS PGothic" pitchFamily="34" charset="-128"/>
          <a:cs typeface="ＭＳ Ｐゴシック" charset="0"/>
        </a:defRPr>
      </a:lvl1pPr>
      <a:lvl2pPr algn="ctr" rtl="0" eaLnBrk="1" fontAlgn="base" hangingPunct="1">
        <a:spcBef>
          <a:spcPct val="0"/>
        </a:spcBef>
        <a:spcAft>
          <a:spcPct val="0"/>
        </a:spcAft>
        <a:defRPr sz="4400">
          <a:solidFill>
            <a:schemeClr val="tx1"/>
          </a:solidFill>
          <a:latin typeface="Calibri" charset="0"/>
          <a:ea typeface="MS PGothic" pitchFamily="34" charset="-128"/>
          <a:cs typeface="ＭＳ Ｐゴシック" charset="0"/>
        </a:defRPr>
      </a:lvl2pPr>
      <a:lvl3pPr algn="ctr" rtl="0" eaLnBrk="1" fontAlgn="base" hangingPunct="1">
        <a:spcBef>
          <a:spcPct val="0"/>
        </a:spcBef>
        <a:spcAft>
          <a:spcPct val="0"/>
        </a:spcAft>
        <a:defRPr sz="4400">
          <a:solidFill>
            <a:schemeClr val="tx1"/>
          </a:solidFill>
          <a:latin typeface="Calibri" charset="0"/>
          <a:ea typeface="MS PGothic" pitchFamily="34" charset="-128"/>
          <a:cs typeface="ＭＳ Ｐゴシック" charset="0"/>
        </a:defRPr>
      </a:lvl3pPr>
      <a:lvl4pPr algn="ctr" rtl="0" eaLnBrk="1" fontAlgn="base" hangingPunct="1">
        <a:spcBef>
          <a:spcPct val="0"/>
        </a:spcBef>
        <a:spcAft>
          <a:spcPct val="0"/>
        </a:spcAft>
        <a:defRPr sz="4400">
          <a:solidFill>
            <a:schemeClr val="tx1"/>
          </a:solidFill>
          <a:latin typeface="Calibri" charset="0"/>
          <a:ea typeface="MS PGothic" pitchFamily="34" charset="-128"/>
          <a:cs typeface="ＭＳ Ｐゴシック" charset="0"/>
        </a:defRPr>
      </a:lvl4pPr>
      <a:lvl5pPr algn="ctr" rtl="0" eaLnBrk="1" fontAlgn="base" hangingPunct="1">
        <a:spcBef>
          <a:spcPct val="0"/>
        </a:spcBef>
        <a:spcAft>
          <a:spcPct val="0"/>
        </a:spcAft>
        <a:defRPr sz="4400">
          <a:solidFill>
            <a:schemeClr val="tx1"/>
          </a:solidFill>
          <a:latin typeface="Calibri" charset="0"/>
          <a:ea typeface="MS PGothic" pitchFamily="34" charset="-128"/>
          <a:cs typeface="ＭＳ Ｐゴシック" charset="0"/>
        </a:defRPr>
      </a:lvl5pPr>
      <a:lvl6pPr marL="457200" algn="ctr" rtl="0" eaLnBrk="1" fontAlgn="base" hangingPunct="1">
        <a:spcBef>
          <a:spcPct val="0"/>
        </a:spcBef>
        <a:spcAft>
          <a:spcPct val="0"/>
        </a:spcAft>
        <a:defRPr sz="4400">
          <a:solidFill>
            <a:schemeClr val="tx1"/>
          </a:solidFill>
          <a:latin typeface="Calibri" charset="0"/>
          <a:ea typeface="ＭＳ Ｐゴシック" charset="0"/>
        </a:defRPr>
      </a:lvl6pPr>
      <a:lvl7pPr marL="914400" algn="ctr" rtl="0" eaLnBrk="1" fontAlgn="base" hangingPunct="1">
        <a:spcBef>
          <a:spcPct val="0"/>
        </a:spcBef>
        <a:spcAft>
          <a:spcPct val="0"/>
        </a:spcAft>
        <a:defRPr sz="4400">
          <a:solidFill>
            <a:schemeClr val="tx1"/>
          </a:solidFill>
          <a:latin typeface="Calibri" charset="0"/>
          <a:ea typeface="ＭＳ Ｐゴシック" charset="0"/>
        </a:defRPr>
      </a:lvl7pPr>
      <a:lvl8pPr marL="1371600" algn="ctr" rtl="0" eaLnBrk="1" fontAlgn="base" hangingPunct="1">
        <a:spcBef>
          <a:spcPct val="0"/>
        </a:spcBef>
        <a:spcAft>
          <a:spcPct val="0"/>
        </a:spcAft>
        <a:defRPr sz="4400">
          <a:solidFill>
            <a:schemeClr val="tx1"/>
          </a:solidFill>
          <a:latin typeface="Calibri" charset="0"/>
          <a:ea typeface="ＭＳ Ｐゴシック" charset="0"/>
        </a:defRPr>
      </a:lvl8pPr>
      <a:lvl9pPr marL="1828800" algn="ctr" rtl="0" eaLnBrk="1" fontAlgn="base" hangingPunct="1">
        <a:spcBef>
          <a:spcPct val="0"/>
        </a:spcBef>
        <a:spcAft>
          <a:spcPct val="0"/>
        </a:spcAft>
        <a:defRPr sz="4400">
          <a:solidFill>
            <a:schemeClr val="tx1"/>
          </a:solidFill>
          <a:latin typeface="Calibri" charset="0"/>
          <a:ea typeface="ＭＳ Ｐゴシック" charset="0"/>
        </a:defRPr>
      </a:lvl9pPr>
    </p:titleStyle>
    <p:body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S PGothic" pitchFamily="34" charset="-128"/>
          <a:cs typeface="ＭＳ Ｐゴシック" charset="0"/>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S PGothic" pitchFamily="34" charset="-128"/>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S PGothic" pitchFamily="34" charset="-128"/>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S PGothic" pitchFamily="34" charset="-128"/>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S PGothic" pitchFamily="34" charset="-128"/>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endParaRPr lang="en-US" altLang="en-US"/>
          </a:p>
        </p:txBody>
      </p:sp>
      <p:sp>
        <p:nvSpPr>
          <p:cNvPr id="1027" name="Text Placeholder 2"/>
          <p:cNvSpPr>
            <a:spLocks noGrp="1"/>
          </p:cNvSpPr>
          <p:nvPr>
            <p:ph type="body" idx="1"/>
          </p:nvPr>
        </p:nvSpPr>
        <p:spPr bwMode="auto">
          <a:xfrm>
            <a:off x="609600" y="1600201"/>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endParaRPr lang="en-US" altLang="en-US"/>
          </a:p>
        </p:txBody>
      </p:sp>
      <p:sp>
        <p:nvSpPr>
          <p:cNvPr id="4" name="Date Placeholder 3"/>
          <p:cNvSpPr>
            <a:spLocks noGrp="1"/>
          </p:cNvSpPr>
          <p:nvPr>
            <p:ph type="dt" sz="half" idx="2"/>
          </p:nvPr>
        </p:nvSpPr>
        <p:spPr>
          <a:xfrm>
            <a:off x="609600" y="6356351"/>
            <a:ext cx="2844800" cy="365125"/>
          </a:xfrm>
          <a:prstGeom prst="rect">
            <a:avLst/>
          </a:prstGeom>
        </p:spPr>
        <p:txBody>
          <a:bodyPr vert="horz" wrap="square" lIns="91440" tIns="45720" rIns="91440" bIns="45720" numCol="1" anchor="ctr" anchorCtr="0" compatLnSpc="1">
            <a:prstTxWarp prst="textNoShape">
              <a:avLst/>
            </a:prstTxWarp>
          </a:bodyPr>
          <a:lstStyle>
            <a:lvl1pPr eaLnBrk="1" hangingPunct="1">
              <a:defRPr sz="1200">
                <a:solidFill>
                  <a:srgbClr val="898989"/>
                </a:solidFill>
                <a:latin typeface="Calibri" panose="020F0502020204030204" pitchFamily="34" charset="0"/>
                <a:ea typeface="MS PGothic" panose="020B0600070205080204" pitchFamily="34" charset="-128"/>
                <a:cs typeface="Arial" panose="020B0604020202020204" pitchFamily="34" charset="0"/>
              </a:defRPr>
            </a:lvl1pPr>
          </a:lstStyle>
          <a:p>
            <a:pPr>
              <a:defRPr/>
            </a:pPr>
            <a:fld id="{AB4E9F38-BAAF-E24E-8FFF-4F0388C8D2E0}" type="datetimeFigureOut">
              <a:rPr lang="en-US" altLang="en-US"/>
              <a:pPr>
                <a:defRPr/>
              </a:pPr>
              <a:t>10/27/19</a:t>
            </a:fld>
            <a:endParaRPr lang="en-US" alt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cs typeface="+mn-cs"/>
              </a:defRPr>
            </a:lvl1pPr>
          </a:lstStyle>
          <a:p>
            <a:pPr>
              <a:defRPr/>
            </a:pPr>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a:solidFill>
                  <a:srgbClr val="898989"/>
                </a:solidFill>
                <a:latin typeface="Calibri" panose="020F0502020204030204" pitchFamily="34" charset="0"/>
                <a:ea typeface="MS PGothic" panose="020B0600070205080204" pitchFamily="34" charset="-128"/>
                <a:cs typeface="Arial" panose="020B0604020202020204" pitchFamily="34" charset="0"/>
              </a:defRPr>
            </a:lvl1pPr>
          </a:lstStyle>
          <a:p>
            <a:pPr>
              <a:defRPr/>
            </a:pPr>
            <a:fld id="{CC256786-8D57-8246-AA93-4446B24F3951}" type="slidenum">
              <a:rPr lang="en-US" altLang="en-US"/>
              <a:pPr>
                <a:defRPr/>
              </a:pPr>
              <a:t>‹#›</a:t>
            </a:fld>
            <a:endParaRPr lang="en-US" altLang="en-US"/>
          </a:p>
        </p:txBody>
      </p:sp>
    </p:spTree>
    <p:extLst>
      <p:ext uri="{BB962C8B-B14F-4D97-AF65-F5344CB8AC3E}">
        <p14:creationId xmlns:p14="http://schemas.microsoft.com/office/powerpoint/2010/main" val="165592480"/>
      </p:ext>
    </p:extLst>
  </p:cSld>
  <p:clrMap bg1="lt1" tx1="dk1" bg2="lt2" tx2="dk2" accent1="accent1" accent2="accent2" accent3="accent3" accent4="accent4" accent5="accent5" accent6="accent6" hlink="hlink" folHlink="folHlink"/>
  <p:sldLayoutIdLst>
    <p:sldLayoutId id="2147483667" r:id="rId1"/>
  </p:sldLayoutIdLst>
  <p:txStyles>
    <p:titleStyle>
      <a:lvl1pPr algn="ctr" rtl="0" eaLnBrk="1" fontAlgn="base" hangingPunct="1">
        <a:spcBef>
          <a:spcPct val="0"/>
        </a:spcBef>
        <a:spcAft>
          <a:spcPct val="0"/>
        </a:spcAft>
        <a:defRPr sz="4400" kern="1200">
          <a:solidFill>
            <a:schemeClr val="tx1"/>
          </a:solidFill>
          <a:latin typeface="+mj-lt"/>
          <a:ea typeface="MS PGothic" pitchFamily="34" charset="-128"/>
          <a:cs typeface="MS PGothic" charset="0"/>
        </a:defRPr>
      </a:lvl1pPr>
      <a:lvl2pPr algn="ctr" rtl="0" eaLnBrk="1" fontAlgn="base" hangingPunct="1">
        <a:spcBef>
          <a:spcPct val="0"/>
        </a:spcBef>
        <a:spcAft>
          <a:spcPct val="0"/>
        </a:spcAft>
        <a:defRPr sz="4400">
          <a:solidFill>
            <a:schemeClr val="tx1"/>
          </a:solidFill>
          <a:latin typeface="Calibri" charset="0"/>
          <a:ea typeface="MS PGothic" pitchFamily="34" charset="-128"/>
          <a:cs typeface="MS PGothic" charset="0"/>
        </a:defRPr>
      </a:lvl2pPr>
      <a:lvl3pPr algn="ctr" rtl="0" eaLnBrk="1" fontAlgn="base" hangingPunct="1">
        <a:spcBef>
          <a:spcPct val="0"/>
        </a:spcBef>
        <a:spcAft>
          <a:spcPct val="0"/>
        </a:spcAft>
        <a:defRPr sz="4400">
          <a:solidFill>
            <a:schemeClr val="tx1"/>
          </a:solidFill>
          <a:latin typeface="Calibri" charset="0"/>
          <a:ea typeface="MS PGothic" pitchFamily="34" charset="-128"/>
          <a:cs typeface="MS PGothic" charset="0"/>
        </a:defRPr>
      </a:lvl3pPr>
      <a:lvl4pPr algn="ctr" rtl="0" eaLnBrk="1" fontAlgn="base" hangingPunct="1">
        <a:spcBef>
          <a:spcPct val="0"/>
        </a:spcBef>
        <a:spcAft>
          <a:spcPct val="0"/>
        </a:spcAft>
        <a:defRPr sz="4400">
          <a:solidFill>
            <a:schemeClr val="tx1"/>
          </a:solidFill>
          <a:latin typeface="Calibri" charset="0"/>
          <a:ea typeface="MS PGothic" pitchFamily="34" charset="-128"/>
          <a:cs typeface="MS PGothic" charset="0"/>
        </a:defRPr>
      </a:lvl4pPr>
      <a:lvl5pPr algn="ctr" rtl="0" eaLnBrk="1" fontAlgn="base" hangingPunct="1">
        <a:spcBef>
          <a:spcPct val="0"/>
        </a:spcBef>
        <a:spcAft>
          <a:spcPct val="0"/>
        </a:spcAft>
        <a:defRPr sz="4400">
          <a:solidFill>
            <a:schemeClr val="tx1"/>
          </a:solidFill>
          <a:latin typeface="Calibri" charset="0"/>
          <a:ea typeface="MS PGothic" pitchFamily="34" charset="-128"/>
          <a:cs typeface="MS PGothic" charset="0"/>
        </a:defRPr>
      </a:lvl5pPr>
      <a:lvl6pPr marL="457200" algn="ctr" rtl="0" eaLnBrk="1" fontAlgn="base" hangingPunct="1">
        <a:spcBef>
          <a:spcPct val="0"/>
        </a:spcBef>
        <a:spcAft>
          <a:spcPct val="0"/>
        </a:spcAft>
        <a:defRPr sz="4400">
          <a:solidFill>
            <a:schemeClr val="tx1"/>
          </a:solidFill>
          <a:latin typeface="Calibri" charset="0"/>
          <a:ea typeface="ＭＳ Ｐゴシック" charset="0"/>
        </a:defRPr>
      </a:lvl6pPr>
      <a:lvl7pPr marL="914400" algn="ctr" rtl="0" eaLnBrk="1" fontAlgn="base" hangingPunct="1">
        <a:spcBef>
          <a:spcPct val="0"/>
        </a:spcBef>
        <a:spcAft>
          <a:spcPct val="0"/>
        </a:spcAft>
        <a:defRPr sz="4400">
          <a:solidFill>
            <a:schemeClr val="tx1"/>
          </a:solidFill>
          <a:latin typeface="Calibri" charset="0"/>
          <a:ea typeface="ＭＳ Ｐゴシック" charset="0"/>
        </a:defRPr>
      </a:lvl7pPr>
      <a:lvl8pPr marL="1371600" algn="ctr" rtl="0" eaLnBrk="1" fontAlgn="base" hangingPunct="1">
        <a:spcBef>
          <a:spcPct val="0"/>
        </a:spcBef>
        <a:spcAft>
          <a:spcPct val="0"/>
        </a:spcAft>
        <a:defRPr sz="4400">
          <a:solidFill>
            <a:schemeClr val="tx1"/>
          </a:solidFill>
          <a:latin typeface="Calibri" charset="0"/>
          <a:ea typeface="ＭＳ Ｐゴシック" charset="0"/>
        </a:defRPr>
      </a:lvl8pPr>
      <a:lvl9pPr marL="1828800" algn="ctr" rtl="0" eaLnBrk="1" fontAlgn="base" hangingPunct="1">
        <a:spcBef>
          <a:spcPct val="0"/>
        </a:spcBef>
        <a:spcAft>
          <a:spcPct val="0"/>
        </a:spcAft>
        <a:defRPr sz="4400">
          <a:solidFill>
            <a:schemeClr val="tx1"/>
          </a:solidFill>
          <a:latin typeface="Calibri" charset="0"/>
          <a:ea typeface="ＭＳ Ｐゴシック" charset="0"/>
        </a:defRPr>
      </a:lvl9pPr>
    </p:titleStyle>
    <p:body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S PGothic" pitchFamily="34" charset="-128"/>
          <a:cs typeface="MS PGothic" charset="0"/>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S PGothic" pitchFamily="34" charset="-128"/>
          <a:cs typeface="MS PGothic" charset="0"/>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S PGothic" pitchFamily="34" charset="-128"/>
          <a:cs typeface="MS PGothic" charset="0"/>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S PGothic" pitchFamily="34" charset="-128"/>
          <a:cs typeface="MS PGothic" charset="0"/>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S PGothic" pitchFamily="34" charset="-128"/>
          <a:cs typeface="MS PGothic"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endParaRPr lang="en-US" altLang="en-US"/>
          </a:p>
        </p:txBody>
      </p:sp>
      <p:sp>
        <p:nvSpPr>
          <p:cNvPr id="1027" name="Text Placeholder 2"/>
          <p:cNvSpPr>
            <a:spLocks noGrp="1"/>
          </p:cNvSpPr>
          <p:nvPr>
            <p:ph type="body" idx="1"/>
          </p:nvPr>
        </p:nvSpPr>
        <p:spPr bwMode="auto">
          <a:xfrm>
            <a:off x="609600" y="1600201"/>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endParaRPr lang="en-US" altLang="en-US"/>
          </a:p>
        </p:txBody>
      </p:sp>
      <p:sp>
        <p:nvSpPr>
          <p:cNvPr id="4" name="Date Placeholder 3"/>
          <p:cNvSpPr>
            <a:spLocks noGrp="1"/>
          </p:cNvSpPr>
          <p:nvPr>
            <p:ph type="dt" sz="half" idx="2"/>
          </p:nvPr>
        </p:nvSpPr>
        <p:spPr>
          <a:xfrm>
            <a:off x="609600" y="6356351"/>
            <a:ext cx="2844800" cy="365125"/>
          </a:xfrm>
          <a:prstGeom prst="rect">
            <a:avLst/>
          </a:prstGeom>
        </p:spPr>
        <p:txBody>
          <a:bodyPr vert="horz" wrap="square" lIns="91440" tIns="45720" rIns="91440" bIns="45720" numCol="1" anchor="ctr" anchorCtr="0" compatLnSpc="1">
            <a:prstTxWarp prst="textNoShape">
              <a:avLst/>
            </a:prstTxWarp>
          </a:bodyPr>
          <a:lstStyle>
            <a:lvl1pPr eaLnBrk="1" hangingPunct="1">
              <a:defRPr sz="1200">
                <a:solidFill>
                  <a:srgbClr val="898989"/>
                </a:solidFill>
                <a:latin typeface="Calibri" panose="020F0502020204030204" pitchFamily="34" charset="0"/>
                <a:ea typeface="MS PGothic" panose="020B0600070205080204" pitchFamily="34" charset="-128"/>
                <a:cs typeface="Arial" panose="020B0604020202020204" pitchFamily="34" charset="0"/>
              </a:defRPr>
            </a:lvl1pPr>
          </a:lstStyle>
          <a:p>
            <a:pPr>
              <a:defRPr/>
            </a:pPr>
            <a:fld id="{AB4E9F38-BAAF-E24E-8FFF-4F0388C8D2E0}" type="datetimeFigureOut">
              <a:rPr lang="en-US" altLang="en-US"/>
              <a:pPr>
                <a:defRPr/>
              </a:pPr>
              <a:t>10/27/19</a:t>
            </a:fld>
            <a:endParaRPr lang="en-US" alt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cs typeface="+mn-cs"/>
              </a:defRPr>
            </a:lvl1pPr>
          </a:lstStyle>
          <a:p>
            <a:pPr>
              <a:defRPr/>
            </a:pPr>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a:solidFill>
                  <a:srgbClr val="898989"/>
                </a:solidFill>
                <a:latin typeface="Calibri" panose="020F0502020204030204" pitchFamily="34" charset="0"/>
                <a:ea typeface="MS PGothic" panose="020B0600070205080204" pitchFamily="34" charset="-128"/>
                <a:cs typeface="Arial" panose="020B0604020202020204" pitchFamily="34" charset="0"/>
              </a:defRPr>
            </a:lvl1pPr>
          </a:lstStyle>
          <a:p>
            <a:pPr>
              <a:defRPr/>
            </a:pPr>
            <a:fld id="{CC256786-8D57-8246-AA93-4446B24F3951}" type="slidenum">
              <a:rPr lang="en-US" altLang="en-US"/>
              <a:pPr>
                <a:defRPr/>
              </a:pPr>
              <a:t>‹#›</a:t>
            </a:fld>
            <a:endParaRPr lang="en-US" altLang="en-US"/>
          </a:p>
        </p:txBody>
      </p:sp>
    </p:spTree>
    <p:extLst>
      <p:ext uri="{BB962C8B-B14F-4D97-AF65-F5344CB8AC3E}">
        <p14:creationId xmlns:p14="http://schemas.microsoft.com/office/powerpoint/2010/main" val="546871220"/>
      </p:ext>
    </p:extLst>
  </p:cSld>
  <p:clrMap bg1="lt1" tx1="dk1" bg2="lt2" tx2="dk2" accent1="accent1" accent2="accent2" accent3="accent3" accent4="accent4" accent5="accent5" accent6="accent6" hlink="hlink" folHlink="folHlink"/>
  <p:sldLayoutIdLst>
    <p:sldLayoutId id="2147483671" r:id="rId1"/>
  </p:sldLayoutIdLst>
  <p:txStyles>
    <p:titleStyle>
      <a:lvl1pPr algn="ctr" rtl="0" eaLnBrk="1" fontAlgn="base" hangingPunct="1">
        <a:spcBef>
          <a:spcPct val="0"/>
        </a:spcBef>
        <a:spcAft>
          <a:spcPct val="0"/>
        </a:spcAft>
        <a:defRPr sz="4400" kern="1200">
          <a:solidFill>
            <a:schemeClr val="tx1"/>
          </a:solidFill>
          <a:latin typeface="+mj-lt"/>
          <a:ea typeface="MS PGothic" pitchFamily="34" charset="-128"/>
          <a:cs typeface="MS PGothic" charset="0"/>
        </a:defRPr>
      </a:lvl1pPr>
      <a:lvl2pPr algn="ctr" rtl="0" eaLnBrk="1" fontAlgn="base" hangingPunct="1">
        <a:spcBef>
          <a:spcPct val="0"/>
        </a:spcBef>
        <a:spcAft>
          <a:spcPct val="0"/>
        </a:spcAft>
        <a:defRPr sz="4400">
          <a:solidFill>
            <a:schemeClr val="tx1"/>
          </a:solidFill>
          <a:latin typeface="Calibri" charset="0"/>
          <a:ea typeface="MS PGothic" pitchFamily="34" charset="-128"/>
          <a:cs typeface="MS PGothic" charset="0"/>
        </a:defRPr>
      </a:lvl2pPr>
      <a:lvl3pPr algn="ctr" rtl="0" eaLnBrk="1" fontAlgn="base" hangingPunct="1">
        <a:spcBef>
          <a:spcPct val="0"/>
        </a:spcBef>
        <a:spcAft>
          <a:spcPct val="0"/>
        </a:spcAft>
        <a:defRPr sz="4400">
          <a:solidFill>
            <a:schemeClr val="tx1"/>
          </a:solidFill>
          <a:latin typeface="Calibri" charset="0"/>
          <a:ea typeface="MS PGothic" pitchFamily="34" charset="-128"/>
          <a:cs typeface="MS PGothic" charset="0"/>
        </a:defRPr>
      </a:lvl3pPr>
      <a:lvl4pPr algn="ctr" rtl="0" eaLnBrk="1" fontAlgn="base" hangingPunct="1">
        <a:spcBef>
          <a:spcPct val="0"/>
        </a:spcBef>
        <a:spcAft>
          <a:spcPct val="0"/>
        </a:spcAft>
        <a:defRPr sz="4400">
          <a:solidFill>
            <a:schemeClr val="tx1"/>
          </a:solidFill>
          <a:latin typeface="Calibri" charset="0"/>
          <a:ea typeface="MS PGothic" pitchFamily="34" charset="-128"/>
          <a:cs typeface="MS PGothic" charset="0"/>
        </a:defRPr>
      </a:lvl4pPr>
      <a:lvl5pPr algn="ctr" rtl="0" eaLnBrk="1" fontAlgn="base" hangingPunct="1">
        <a:spcBef>
          <a:spcPct val="0"/>
        </a:spcBef>
        <a:spcAft>
          <a:spcPct val="0"/>
        </a:spcAft>
        <a:defRPr sz="4400">
          <a:solidFill>
            <a:schemeClr val="tx1"/>
          </a:solidFill>
          <a:latin typeface="Calibri" charset="0"/>
          <a:ea typeface="MS PGothic" pitchFamily="34" charset="-128"/>
          <a:cs typeface="MS PGothic" charset="0"/>
        </a:defRPr>
      </a:lvl5pPr>
      <a:lvl6pPr marL="457200" algn="ctr" rtl="0" eaLnBrk="1" fontAlgn="base" hangingPunct="1">
        <a:spcBef>
          <a:spcPct val="0"/>
        </a:spcBef>
        <a:spcAft>
          <a:spcPct val="0"/>
        </a:spcAft>
        <a:defRPr sz="4400">
          <a:solidFill>
            <a:schemeClr val="tx1"/>
          </a:solidFill>
          <a:latin typeface="Calibri" charset="0"/>
          <a:ea typeface="ＭＳ Ｐゴシック" charset="0"/>
        </a:defRPr>
      </a:lvl6pPr>
      <a:lvl7pPr marL="914400" algn="ctr" rtl="0" eaLnBrk="1" fontAlgn="base" hangingPunct="1">
        <a:spcBef>
          <a:spcPct val="0"/>
        </a:spcBef>
        <a:spcAft>
          <a:spcPct val="0"/>
        </a:spcAft>
        <a:defRPr sz="4400">
          <a:solidFill>
            <a:schemeClr val="tx1"/>
          </a:solidFill>
          <a:latin typeface="Calibri" charset="0"/>
          <a:ea typeface="ＭＳ Ｐゴシック" charset="0"/>
        </a:defRPr>
      </a:lvl7pPr>
      <a:lvl8pPr marL="1371600" algn="ctr" rtl="0" eaLnBrk="1" fontAlgn="base" hangingPunct="1">
        <a:spcBef>
          <a:spcPct val="0"/>
        </a:spcBef>
        <a:spcAft>
          <a:spcPct val="0"/>
        </a:spcAft>
        <a:defRPr sz="4400">
          <a:solidFill>
            <a:schemeClr val="tx1"/>
          </a:solidFill>
          <a:latin typeface="Calibri" charset="0"/>
          <a:ea typeface="ＭＳ Ｐゴシック" charset="0"/>
        </a:defRPr>
      </a:lvl8pPr>
      <a:lvl9pPr marL="1828800" algn="ctr" rtl="0" eaLnBrk="1" fontAlgn="base" hangingPunct="1">
        <a:spcBef>
          <a:spcPct val="0"/>
        </a:spcBef>
        <a:spcAft>
          <a:spcPct val="0"/>
        </a:spcAft>
        <a:defRPr sz="4400">
          <a:solidFill>
            <a:schemeClr val="tx1"/>
          </a:solidFill>
          <a:latin typeface="Calibri" charset="0"/>
          <a:ea typeface="ＭＳ Ｐゴシック" charset="0"/>
        </a:defRPr>
      </a:lvl9pPr>
    </p:titleStyle>
    <p:body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S PGothic" pitchFamily="34" charset="-128"/>
          <a:cs typeface="MS PGothic" charset="0"/>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S PGothic" pitchFamily="34" charset="-128"/>
          <a:cs typeface="MS PGothic" charset="0"/>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S PGothic" pitchFamily="34" charset="-128"/>
          <a:cs typeface="MS PGothic" charset="0"/>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S PGothic" pitchFamily="34" charset="-128"/>
          <a:cs typeface="MS PGothic" charset="0"/>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S PGothic" pitchFamily="34" charset="-128"/>
          <a:cs typeface="MS PGothic"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endParaRPr lang="en-US" altLang="en-US"/>
          </a:p>
        </p:txBody>
      </p:sp>
      <p:sp>
        <p:nvSpPr>
          <p:cNvPr id="1027" name="Text Placeholder 2"/>
          <p:cNvSpPr>
            <a:spLocks noGrp="1"/>
          </p:cNvSpPr>
          <p:nvPr>
            <p:ph type="body" idx="1"/>
          </p:nvPr>
        </p:nvSpPr>
        <p:spPr bwMode="auto">
          <a:xfrm>
            <a:off x="609600" y="1600201"/>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endParaRPr lang="en-US" altLang="en-US"/>
          </a:p>
        </p:txBody>
      </p:sp>
      <p:sp>
        <p:nvSpPr>
          <p:cNvPr id="4" name="Date Placeholder 3"/>
          <p:cNvSpPr>
            <a:spLocks noGrp="1"/>
          </p:cNvSpPr>
          <p:nvPr>
            <p:ph type="dt" sz="half" idx="2"/>
          </p:nvPr>
        </p:nvSpPr>
        <p:spPr>
          <a:xfrm>
            <a:off x="609600" y="6356351"/>
            <a:ext cx="2844800" cy="365125"/>
          </a:xfrm>
          <a:prstGeom prst="rect">
            <a:avLst/>
          </a:prstGeom>
        </p:spPr>
        <p:txBody>
          <a:bodyPr vert="horz" wrap="square" lIns="91440" tIns="45720" rIns="91440" bIns="45720" numCol="1" anchor="ctr" anchorCtr="0" compatLnSpc="1">
            <a:prstTxWarp prst="textNoShape">
              <a:avLst/>
            </a:prstTxWarp>
          </a:bodyPr>
          <a:lstStyle>
            <a:lvl1pPr eaLnBrk="1" hangingPunct="1">
              <a:defRPr sz="1200">
                <a:solidFill>
                  <a:srgbClr val="898989"/>
                </a:solidFill>
                <a:latin typeface="Calibri" panose="020F0502020204030204" pitchFamily="34" charset="0"/>
                <a:ea typeface="MS PGothic" panose="020B0600070205080204" pitchFamily="34" charset="-128"/>
                <a:cs typeface="Arial" panose="020B0604020202020204" pitchFamily="34" charset="0"/>
              </a:defRPr>
            </a:lvl1pPr>
          </a:lstStyle>
          <a:p>
            <a:pPr>
              <a:defRPr/>
            </a:pPr>
            <a:fld id="{AB4E9F38-BAAF-E24E-8FFF-4F0388C8D2E0}" type="datetimeFigureOut">
              <a:rPr lang="en-US" altLang="en-US"/>
              <a:pPr>
                <a:defRPr/>
              </a:pPr>
              <a:t>10/27/19</a:t>
            </a:fld>
            <a:endParaRPr lang="en-US" alt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cs typeface="+mn-cs"/>
              </a:defRPr>
            </a:lvl1pPr>
          </a:lstStyle>
          <a:p>
            <a:pPr>
              <a:defRPr/>
            </a:pPr>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a:solidFill>
                  <a:srgbClr val="898989"/>
                </a:solidFill>
                <a:latin typeface="Calibri" panose="020F0502020204030204" pitchFamily="34" charset="0"/>
                <a:ea typeface="MS PGothic" panose="020B0600070205080204" pitchFamily="34" charset="-128"/>
                <a:cs typeface="Arial" panose="020B0604020202020204" pitchFamily="34" charset="0"/>
              </a:defRPr>
            </a:lvl1pPr>
          </a:lstStyle>
          <a:p>
            <a:pPr>
              <a:defRPr/>
            </a:pPr>
            <a:fld id="{CC256786-8D57-8246-AA93-4446B24F3951}" type="slidenum">
              <a:rPr lang="en-US" altLang="en-US"/>
              <a:pPr>
                <a:defRPr/>
              </a:pPr>
              <a:t>‹#›</a:t>
            </a:fld>
            <a:endParaRPr lang="en-US" altLang="en-US"/>
          </a:p>
        </p:txBody>
      </p:sp>
    </p:spTree>
    <p:extLst>
      <p:ext uri="{BB962C8B-B14F-4D97-AF65-F5344CB8AC3E}">
        <p14:creationId xmlns:p14="http://schemas.microsoft.com/office/powerpoint/2010/main" val="2046989902"/>
      </p:ext>
    </p:extLst>
  </p:cSld>
  <p:clrMap bg1="lt1" tx1="dk1" bg2="lt2" tx2="dk2" accent1="accent1" accent2="accent2" accent3="accent3" accent4="accent4" accent5="accent5" accent6="accent6" hlink="hlink" folHlink="folHlink"/>
  <p:sldLayoutIdLst>
    <p:sldLayoutId id="2147483675" r:id="rId1"/>
  </p:sldLayoutIdLst>
  <p:txStyles>
    <p:titleStyle>
      <a:lvl1pPr algn="ctr" rtl="0" eaLnBrk="1" fontAlgn="base" hangingPunct="1">
        <a:spcBef>
          <a:spcPct val="0"/>
        </a:spcBef>
        <a:spcAft>
          <a:spcPct val="0"/>
        </a:spcAft>
        <a:defRPr sz="4400" kern="1200">
          <a:solidFill>
            <a:schemeClr val="tx1"/>
          </a:solidFill>
          <a:latin typeface="+mj-lt"/>
          <a:ea typeface="MS PGothic" pitchFamily="34" charset="-128"/>
          <a:cs typeface="MS PGothic" charset="0"/>
        </a:defRPr>
      </a:lvl1pPr>
      <a:lvl2pPr algn="ctr" rtl="0" eaLnBrk="1" fontAlgn="base" hangingPunct="1">
        <a:spcBef>
          <a:spcPct val="0"/>
        </a:spcBef>
        <a:spcAft>
          <a:spcPct val="0"/>
        </a:spcAft>
        <a:defRPr sz="4400">
          <a:solidFill>
            <a:schemeClr val="tx1"/>
          </a:solidFill>
          <a:latin typeface="Calibri" charset="0"/>
          <a:ea typeface="MS PGothic" pitchFamily="34" charset="-128"/>
          <a:cs typeface="MS PGothic" charset="0"/>
        </a:defRPr>
      </a:lvl2pPr>
      <a:lvl3pPr algn="ctr" rtl="0" eaLnBrk="1" fontAlgn="base" hangingPunct="1">
        <a:spcBef>
          <a:spcPct val="0"/>
        </a:spcBef>
        <a:spcAft>
          <a:spcPct val="0"/>
        </a:spcAft>
        <a:defRPr sz="4400">
          <a:solidFill>
            <a:schemeClr val="tx1"/>
          </a:solidFill>
          <a:latin typeface="Calibri" charset="0"/>
          <a:ea typeface="MS PGothic" pitchFamily="34" charset="-128"/>
          <a:cs typeface="MS PGothic" charset="0"/>
        </a:defRPr>
      </a:lvl3pPr>
      <a:lvl4pPr algn="ctr" rtl="0" eaLnBrk="1" fontAlgn="base" hangingPunct="1">
        <a:spcBef>
          <a:spcPct val="0"/>
        </a:spcBef>
        <a:spcAft>
          <a:spcPct val="0"/>
        </a:spcAft>
        <a:defRPr sz="4400">
          <a:solidFill>
            <a:schemeClr val="tx1"/>
          </a:solidFill>
          <a:latin typeface="Calibri" charset="0"/>
          <a:ea typeface="MS PGothic" pitchFamily="34" charset="-128"/>
          <a:cs typeface="MS PGothic" charset="0"/>
        </a:defRPr>
      </a:lvl4pPr>
      <a:lvl5pPr algn="ctr" rtl="0" eaLnBrk="1" fontAlgn="base" hangingPunct="1">
        <a:spcBef>
          <a:spcPct val="0"/>
        </a:spcBef>
        <a:spcAft>
          <a:spcPct val="0"/>
        </a:spcAft>
        <a:defRPr sz="4400">
          <a:solidFill>
            <a:schemeClr val="tx1"/>
          </a:solidFill>
          <a:latin typeface="Calibri" charset="0"/>
          <a:ea typeface="MS PGothic" pitchFamily="34" charset="-128"/>
          <a:cs typeface="MS PGothic" charset="0"/>
        </a:defRPr>
      </a:lvl5pPr>
      <a:lvl6pPr marL="457200" algn="ctr" rtl="0" eaLnBrk="1" fontAlgn="base" hangingPunct="1">
        <a:spcBef>
          <a:spcPct val="0"/>
        </a:spcBef>
        <a:spcAft>
          <a:spcPct val="0"/>
        </a:spcAft>
        <a:defRPr sz="4400">
          <a:solidFill>
            <a:schemeClr val="tx1"/>
          </a:solidFill>
          <a:latin typeface="Calibri" charset="0"/>
          <a:ea typeface="ＭＳ Ｐゴシック" charset="0"/>
        </a:defRPr>
      </a:lvl6pPr>
      <a:lvl7pPr marL="914400" algn="ctr" rtl="0" eaLnBrk="1" fontAlgn="base" hangingPunct="1">
        <a:spcBef>
          <a:spcPct val="0"/>
        </a:spcBef>
        <a:spcAft>
          <a:spcPct val="0"/>
        </a:spcAft>
        <a:defRPr sz="4400">
          <a:solidFill>
            <a:schemeClr val="tx1"/>
          </a:solidFill>
          <a:latin typeface="Calibri" charset="0"/>
          <a:ea typeface="ＭＳ Ｐゴシック" charset="0"/>
        </a:defRPr>
      </a:lvl7pPr>
      <a:lvl8pPr marL="1371600" algn="ctr" rtl="0" eaLnBrk="1" fontAlgn="base" hangingPunct="1">
        <a:spcBef>
          <a:spcPct val="0"/>
        </a:spcBef>
        <a:spcAft>
          <a:spcPct val="0"/>
        </a:spcAft>
        <a:defRPr sz="4400">
          <a:solidFill>
            <a:schemeClr val="tx1"/>
          </a:solidFill>
          <a:latin typeface="Calibri" charset="0"/>
          <a:ea typeface="ＭＳ Ｐゴシック" charset="0"/>
        </a:defRPr>
      </a:lvl8pPr>
      <a:lvl9pPr marL="1828800" algn="ctr" rtl="0" eaLnBrk="1" fontAlgn="base" hangingPunct="1">
        <a:spcBef>
          <a:spcPct val="0"/>
        </a:spcBef>
        <a:spcAft>
          <a:spcPct val="0"/>
        </a:spcAft>
        <a:defRPr sz="4400">
          <a:solidFill>
            <a:schemeClr val="tx1"/>
          </a:solidFill>
          <a:latin typeface="Calibri" charset="0"/>
          <a:ea typeface="ＭＳ Ｐゴシック" charset="0"/>
        </a:defRPr>
      </a:lvl9pPr>
    </p:titleStyle>
    <p:body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S PGothic" pitchFamily="34" charset="-128"/>
          <a:cs typeface="MS PGothic" charset="0"/>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S PGothic" pitchFamily="34" charset="-128"/>
          <a:cs typeface="MS PGothic" charset="0"/>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S PGothic" pitchFamily="34" charset="-128"/>
          <a:cs typeface="MS PGothic" charset="0"/>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S PGothic" pitchFamily="34" charset="-128"/>
          <a:cs typeface="MS PGothic" charset="0"/>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S PGothic" pitchFamily="34" charset="-128"/>
          <a:cs typeface="MS PGothic"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endParaRPr lang="en-US" altLang="en-US"/>
          </a:p>
        </p:txBody>
      </p:sp>
      <p:sp>
        <p:nvSpPr>
          <p:cNvPr id="1027" name="Text Placeholder 2"/>
          <p:cNvSpPr>
            <a:spLocks noGrp="1"/>
          </p:cNvSpPr>
          <p:nvPr>
            <p:ph type="body" idx="1"/>
          </p:nvPr>
        </p:nvSpPr>
        <p:spPr bwMode="auto">
          <a:xfrm>
            <a:off x="609600" y="1600201"/>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endParaRPr lang="en-US" altLang="en-US"/>
          </a:p>
        </p:txBody>
      </p:sp>
      <p:sp>
        <p:nvSpPr>
          <p:cNvPr id="4" name="Date Placeholder 3"/>
          <p:cNvSpPr>
            <a:spLocks noGrp="1"/>
          </p:cNvSpPr>
          <p:nvPr>
            <p:ph type="dt" sz="half" idx="2"/>
          </p:nvPr>
        </p:nvSpPr>
        <p:spPr>
          <a:xfrm>
            <a:off x="609600" y="6356351"/>
            <a:ext cx="2844800" cy="365125"/>
          </a:xfrm>
          <a:prstGeom prst="rect">
            <a:avLst/>
          </a:prstGeom>
        </p:spPr>
        <p:txBody>
          <a:bodyPr vert="horz" wrap="square" lIns="91440" tIns="45720" rIns="91440" bIns="45720" numCol="1" anchor="ctr" anchorCtr="0" compatLnSpc="1">
            <a:prstTxWarp prst="textNoShape">
              <a:avLst/>
            </a:prstTxWarp>
          </a:bodyPr>
          <a:lstStyle>
            <a:lvl1pPr>
              <a:defRPr sz="1200" smtClean="0">
                <a:solidFill>
                  <a:srgbClr val="898989"/>
                </a:solidFill>
                <a:latin typeface="Calibri" pitchFamily="34" charset="0"/>
                <a:ea typeface="MS PGothic" pitchFamily="34" charset="-128"/>
                <a:cs typeface="Arial" pitchFamily="34" charset="0"/>
              </a:defRPr>
            </a:lvl1pPr>
          </a:lstStyle>
          <a:p>
            <a:pPr>
              <a:defRPr/>
            </a:pPr>
            <a:fld id="{2F4F10E7-3B31-E54B-9682-40448A4301AE}" type="datetimeFigureOut">
              <a:rPr lang="en-US"/>
              <a:pPr>
                <a:defRPr/>
              </a:pPr>
              <a:t>10/27/19</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ea typeface="+mn-ea"/>
                <a:cs typeface="+mn-cs"/>
              </a:defRPr>
            </a:lvl1pPr>
          </a:lstStyle>
          <a:p>
            <a:pPr>
              <a:defRPr/>
            </a:pPr>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F060D84C-9A17-AE49-84CA-00EDA01F97D9}" type="slidenum">
              <a:rPr lang="en-US" altLang="en-US"/>
              <a:pPr/>
              <a:t>‹#›</a:t>
            </a:fld>
            <a:endParaRPr lang="en-US" altLang="en-US"/>
          </a:p>
        </p:txBody>
      </p:sp>
    </p:spTree>
    <p:extLst>
      <p:ext uri="{BB962C8B-B14F-4D97-AF65-F5344CB8AC3E}">
        <p14:creationId xmlns:p14="http://schemas.microsoft.com/office/powerpoint/2010/main" val="906318699"/>
      </p:ext>
    </p:extLst>
  </p:cSld>
  <p:clrMap bg1="lt1" tx1="dk1" bg2="lt2" tx2="dk2" accent1="accent1" accent2="accent2" accent3="accent3" accent4="accent4" accent5="accent5" accent6="accent6" hlink="hlink" folHlink="folHlink"/>
  <p:sldLayoutIdLst>
    <p:sldLayoutId id="2147483679" r:id="rId1"/>
  </p:sldLayoutIdLst>
  <p:txStyles>
    <p:titleStyle>
      <a:lvl1pPr algn="ctr" rtl="0" eaLnBrk="1" fontAlgn="base" hangingPunct="1">
        <a:spcBef>
          <a:spcPct val="0"/>
        </a:spcBef>
        <a:spcAft>
          <a:spcPct val="0"/>
        </a:spcAft>
        <a:defRPr sz="4400" kern="1200">
          <a:solidFill>
            <a:schemeClr val="tx1"/>
          </a:solidFill>
          <a:latin typeface="+mj-lt"/>
          <a:ea typeface="MS PGothic" pitchFamily="34" charset="-128"/>
          <a:cs typeface="ＭＳ Ｐゴシック" charset="0"/>
        </a:defRPr>
      </a:lvl1pPr>
      <a:lvl2pPr algn="ctr" rtl="0" eaLnBrk="1" fontAlgn="base" hangingPunct="1">
        <a:spcBef>
          <a:spcPct val="0"/>
        </a:spcBef>
        <a:spcAft>
          <a:spcPct val="0"/>
        </a:spcAft>
        <a:defRPr sz="4400">
          <a:solidFill>
            <a:schemeClr val="tx1"/>
          </a:solidFill>
          <a:latin typeface="Calibri" charset="0"/>
          <a:ea typeface="MS PGothic" pitchFamily="34" charset="-128"/>
          <a:cs typeface="ＭＳ Ｐゴシック" charset="0"/>
        </a:defRPr>
      </a:lvl2pPr>
      <a:lvl3pPr algn="ctr" rtl="0" eaLnBrk="1" fontAlgn="base" hangingPunct="1">
        <a:spcBef>
          <a:spcPct val="0"/>
        </a:spcBef>
        <a:spcAft>
          <a:spcPct val="0"/>
        </a:spcAft>
        <a:defRPr sz="4400">
          <a:solidFill>
            <a:schemeClr val="tx1"/>
          </a:solidFill>
          <a:latin typeface="Calibri" charset="0"/>
          <a:ea typeface="MS PGothic" pitchFamily="34" charset="-128"/>
          <a:cs typeface="ＭＳ Ｐゴシック" charset="0"/>
        </a:defRPr>
      </a:lvl3pPr>
      <a:lvl4pPr algn="ctr" rtl="0" eaLnBrk="1" fontAlgn="base" hangingPunct="1">
        <a:spcBef>
          <a:spcPct val="0"/>
        </a:spcBef>
        <a:spcAft>
          <a:spcPct val="0"/>
        </a:spcAft>
        <a:defRPr sz="4400">
          <a:solidFill>
            <a:schemeClr val="tx1"/>
          </a:solidFill>
          <a:latin typeface="Calibri" charset="0"/>
          <a:ea typeface="MS PGothic" pitchFamily="34" charset="-128"/>
          <a:cs typeface="ＭＳ Ｐゴシック" charset="0"/>
        </a:defRPr>
      </a:lvl4pPr>
      <a:lvl5pPr algn="ctr" rtl="0" eaLnBrk="1" fontAlgn="base" hangingPunct="1">
        <a:spcBef>
          <a:spcPct val="0"/>
        </a:spcBef>
        <a:spcAft>
          <a:spcPct val="0"/>
        </a:spcAft>
        <a:defRPr sz="4400">
          <a:solidFill>
            <a:schemeClr val="tx1"/>
          </a:solidFill>
          <a:latin typeface="Calibri" charset="0"/>
          <a:ea typeface="MS PGothic" pitchFamily="34" charset="-128"/>
          <a:cs typeface="ＭＳ Ｐゴシック" charset="0"/>
        </a:defRPr>
      </a:lvl5pPr>
      <a:lvl6pPr marL="457200" algn="ctr" rtl="0" eaLnBrk="1" fontAlgn="base" hangingPunct="1">
        <a:spcBef>
          <a:spcPct val="0"/>
        </a:spcBef>
        <a:spcAft>
          <a:spcPct val="0"/>
        </a:spcAft>
        <a:defRPr sz="4400">
          <a:solidFill>
            <a:schemeClr val="tx1"/>
          </a:solidFill>
          <a:latin typeface="Calibri" charset="0"/>
          <a:ea typeface="ＭＳ Ｐゴシック" charset="0"/>
        </a:defRPr>
      </a:lvl6pPr>
      <a:lvl7pPr marL="914400" algn="ctr" rtl="0" eaLnBrk="1" fontAlgn="base" hangingPunct="1">
        <a:spcBef>
          <a:spcPct val="0"/>
        </a:spcBef>
        <a:spcAft>
          <a:spcPct val="0"/>
        </a:spcAft>
        <a:defRPr sz="4400">
          <a:solidFill>
            <a:schemeClr val="tx1"/>
          </a:solidFill>
          <a:latin typeface="Calibri" charset="0"/>
          <a:ea typeface="ＭＳ Ｐゴシック" charset="0"/>
        </a:defRPr>
      </a:lvl7pPr>
      <a:lvl8pPr marL="1371600" algn="ctr" rtl="0" eaLnBrk="1" fontAlgn="base" hangingPunct="1">
        <a:spcBef>
          <a:spcPct val="0"/>
        </a:spcBef>
        <a:spcAft>
          <a:spcPct val="0"/>
        </a:spcAft>
        <a:defRPr sz="4400">
          <a:solidFill>
            <a:schemeClr val="tx1"/>
          </a:solidFill>
          <a:latin typeface="Calibri" charset="0"/>
          <a:ea typeface="ＭＳ Ｐゴシック" charset="0"/>
        </a:defRPr>
      </a:lvl8pPr>
      <a:lvl9pPr marL="1828800" algn="ctr" rtl="0" eaLnBrk="1" fontAlgn="base" hangingPunct="1">
        <a:spcBef>
          <a:spcPct val="0"/>
        </a:spcBef>
        <a:spcAft>
          <a:spcPct val="0"/>
        </a:spcAft>
        <a:defRPr sz="4400">
          <a:solidFill>
            <a:schemeClr val="tx1"/>
          </a:solidFill>
          <a:latin typeface="Calibri" charset="0"/>
          <a:ea typeface="ＭＳ Ｐゴシック" charset="0"/>
        </a:defRPr>
      </a:lvl9pPr>
    </p:titleStyle>
    <p:body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S PGothic" pitchFamily="34" charset="-128"/>
          <a:cs typeface="ＭＳ Ｐゴシック" charset="0"/>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S PGothic" pitchFamily="34" charset="-128"/>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S PGothic" pitchFamily="34" charset="-128"/>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S PGothic" pitchFamily="34" charset="-128"/>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S PGothic" pitchFamily="34" charset="-128"/>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endParaRPr lang="en-US" altLang="en-US"/>
          </a:p>
        </p:txBody>
      </p:sp>
      <p:sp>
        <p:nvSpPr>
          <p:cNvPr id="1027" name="Text Placeholder 2"/>
          <p:cNvSpPr>
            <a:spLocks noGrp="1"/>
          </p:cNvSpPr>
          <p:nvPr>
            <p:ph type="body" idx="1"/>
          </p:nvPr>
        </p:nvSpPr>
        <p:spPr bwMode="auto">
          <a:xfrm>
            <a:off x="609600" y="1600201"/>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endParaRPr lang="en-US" altLang="en-US"/>
          </a:p>
        </p:txBody>
      </p:sp>
      <p:sp>
        <p:nvSpPr>
          <p:cNvPr id="4" name="Date Placeholder 3"/>
          <p:cNvSpPr>
            <a:spLocks noGrp="1"/>
          </p:cNvSpPr>
          <p:nvPr>
            <p:ph type="dt" sz="half" idx="2"/>
          </p:nvPr>
        </p:nvSpPr>
        <p:spPr>
          <a:xfrm>
            <a:off x="609600" y="6356351"/>
            <a:ext cx="2844800" cy="365125"/>
          </a:xfrm>
          <a:prstGeom prst="rect">
            <a:avLst/>
          </a:prstGeom>
        </p:spPr>
        <p:txBody>
          <a:bodyPr vert="horz" wrap="square" lIns="91440" tIns="45720" rIns="91440" bIns="45720" numCol="1" anchor="ctr" anchorCtr="0" compatLnSpc="1">
            <a:prstTxWarp prst="textNoShape">
              <a:avLst/>
            </a:prstTxWarp>
          </a:bodyPr>
          <a:lstStyle>
            <a:lvl1pPr eaLnBrk="1" hangingPunct="1">
              <a:defRPr sz="1200">
                <a:solidFill>
                  <a:srgbClr val="898989"/>
                </a:solidFill>
                <a:latin typeface="Calibri" panose="020F0502020204030204" pitchFamily="34" charset="0"/>
                <a:ea typeface="MS PGothic" panose="020B0600070205080204" pitchFamily="34" charset="-128"/>
                <a:cs typeface="Arial" panose="020B0604020202020204" pitchFamily="34" charset="0"/>
              </a:defRPr>
            </a:lvl1pPr>
          </a:lstStyle>
          <a:p>
            <a:pPr>
              <a:defRPr/>
            </a:pPr>
            <a:fld id="{AB4E9F38-BAAF-E24E-8FFF-4F0388C8D2E0}" type="datetimeFigureOut">
              <a:rPr lang="en-US" altLang="en-US"/>
              <a:pPr>
                <a:defRPr/>
              </a:pPr>
              <a:t>10/27/19</a:t>
            </a:fld>
            <a:endParaRPr lang="en-US" alt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cs typeface="+mn-cs"/>
              </a:defRPr>
            </a:lvl1pPr>
          </a:lstStyle>
          <a:p>
            <a:pPr>
              <a:defRPr/>
            </a:pPr>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a:solidFill>
                  <a:srgbClr val="898989"/>
                </a:solidFill>
                <a:latin typeface="Calibri" panose="020F0502020204030204" pitchFamily="34" charset="0"/>
                <a:ea typeface="MS PGothic" panose="020B0600070205080204" pitchFamily="34" charset="-128"/>
                <a:cs typeface="Arial" panose="020B0604020202020204" pitchFamily="34" charset="0"/>
              </a:defRPr>
            </a:lvl1pPr>
          </a:lstStyle>
          <a:p>
            <a:pPr>
              <a:defRPr/>
            </a:pPr>
            <a:fld id="{CC256786-8D57-8246-AA93-4446B24F3951}" type="slidenum">
              <a:rPr lang="en-US" altLang="en-US"/>
              <a:pPr>
                <a:defRPr/>
              </a:pPr>
              <a:t>‹#›</a:t>
            </a:fld>
            <a:endParaRPr lang="en-US" altLang="en-US"/>
          </a:p>
        </p:txBody>
      </p:sp>
    </p:spTree>
    <p:extLst>
      <p:ext uri="{BB962C8B-B14F-4D97-AF65-F5344CB8AC3E}">
        <p14:creationId xmlns:p14="http://schemas.microsoft.com/office/powerpoint/2010/main" val="1902709619"/>
      </p:ext>
    </p:extLst>
  </p:cSld>
  <p:clrMap bg1="lt1" tx1="dk1" bg2="lt2" tx2="dk2" accent1="accent1" accent2="accent2" accent3="accent3" accent4="accent4" accent5="accent5" accent6="accent6" hlink="hlink" folHlink="folHlink"/>
  <p:sldLayoutIdLst>
    <p:sldLayoutId id="2147483681" r:id="rId1"/>
  </p:sldLayoutIdLst>
  <p:txStyles>
    <p:titleStyle>
      <a:lvl1pPr algn="ctr" rtl="0" eaLnBrk="1" fontAlgn="base" hangingPunct="1">
        <a:spcBef>
          <a:spcPct val="0"/>
        </a:spcBef>
        <a:spcAft>
          <a:spcPct val="0"/>
        </a:spcAft>
        <a:defRPr sz="4400" kern="1200">
          <a:solidFill>
            <a:schemeClr val="tx1"/>
          </a:solidFill>
          <a:latin typeface="+mj-lt"/>
          <a:ea typeface="MS PGothic" pitchFamily="34" charset="-128"/>
          <a:cs typeface="MS PGothic" charset="0"/>
        </a:defRPr>
      </a:lvl1pPr>
      <a:lvl2pPr algn="ctr" rtl="0" eaLnBrk="1" fontAlgn="base" hangingPunct="1">
        <a:spcBef>
          <a:spcPct val="0"/>
        </a:spcBef>
        <a:spcAft>
          <a:spcPct val="0"/>
        </a:spcAft>
        <a:defRPr sz="4400">
          <a:solidFill>
            <a:schemeClr val="tx1"/>
          </a:solidFill>
          <a:latin typeface="Calibri" charset="0"/>
          <a:ea typeface="MS PGothic" pitchFamily="34" charset="-128"/>
          <a:cs typeface="MS PGothic" charset="0"/>
        </a:defRPr>
      </a:lvl2pPr>
      <a:lvl3pPr algn="ctr" rtl="0" eaLnBrk="1" fontAlgn="base" hangingPunct="1">
        <a:spcBef>
          <a:spcPct val="0"/>
        </a:spcBef>
        <a:spcAft>
          <a:spcPct val="0"/>
        </a:spcAft>
        <a:defRPr sz="4400">
          <a:solidFill>
            <a:schemeClr val="tx1"/>
          </a:solidFill>
          <a:latin typeface="Calibri" charset="0"/>
          <a:ea typeface="MS PGothic" pitchFamily="34" charset="-128"/>
          <a:cs typeface="MS PGothic" charset="0"/>
        </a:defRPr>
      </a:lvl3pPr>
      <a:lvl4pPr algn="ctr" rtl="0" eaLnBrk="1" fontAlgn="base" hangingPunct="1">
        <a:spcBef>
          <a:spcPct val="0"/>
        </a:spcBef>
        <a:spcAft>
          <a:spcPct val="0"/>
        </a:spcAft>
        <a:defRPr sz="4400">
          <a:solidFill>
            <a:schemeClr val="tx1"/>
          </a:solidFill>
          <a:latin typeface="Calibri" charset="0"/>
          <a:ea typeface="MS PGothic" pitchFamily="34" charset="-128"/>
          <a:cs typeface="MS PGothic" charset="0"/>
        </a:defRPr>
      </a:lvl4pPr>
      <a:lvl5pPr algn="ctr" rtl="0" eaLnBrk="1" fontAlgn="base" hangingPunct="1">
        <a:spcBef>
          <a:spcPct val="0"/>
        </a:spcBef>
        <a:spcAft>
          <a:spcPct val="0"/>
        </a:spcAft>
        <a:defRPr sz="4400">
          <a:solidFill>
            <a:schemeClr val="tx1"/>
          </a:solidFill>
          <a:latin typeface="Calibri" charset="0"/>
          <a:ea typeface="MS PGothic" pitchFamily="34" charset="-128"/>
          <a:cs typeface="MS PGothic" charset="0"/>
        </a:defRPr>
      </a:lvl5pPr>
      <a:lvl6pPr marL="457200" algn="ctr" rtl="0" eaLnBrk="1" fontAlgn="base" hangingPunct="1">
        <a:spcBef>
          <a:spcPct val="0"/>
        </a:spcBef>
        <a:spcAft>
          <a:spcPct val="0"/>
        </a:spcAft>
        <a:defRPr sz="4400">
          <a:solidFill>
            <a:schemeClr val="tx1"/>
          </a:solidFill>
          <a:latin typeface="Calibri" charset="0"/>
          <a:ea typeface="ＭＳ Ｐゴシック" charset="0"/>
        </a:defRPr>
      </a:lvl6pPr>
      <a:lvl7pPr marL="914400" algn="ctr" rtl="0" eaLnBrk="1" fontAlgn="base" hangingPunct="1">
        <a:spcBef>
          <a:spcPct val="0"/>
        </a:spcBef>
        <a:spcAft>
          <a:spcPct val="0"/>
        </a:spcAft>
        <a:defRPr sz="4400">
          <a:solidFill>
            <a:schemeClr val="tx1"/>
          </a:solidFill>
          <a:latin typeface="Calibri" charset="0"/>
          <a:ea typeface="ＭＳ Ｐゴシック" charset="0"/>
        </a:defRPr>
      </a:lvl7pPr>
      <a:lvl8pPr marL="1371600" algn="ctr" rtl="0" eaLnBrk="1" fontAlgn="base" hangingPunct="1">
        <a:spcBef>
          <a:spcPct val="0"/>
        </a:spcBef>
        <a:spcAft>
          <a:spcPct val="0"/>
        </a:spcAft>
        <a:defRPr sz="4400">
          <a:solidFill>
            <a:schemeClr val="tx1"/>
          </a:solidFill>
          <a:latin typeface="Calibri" charset="0"/>
          <a:ea typeface="ＭＳ Ｐゴシック" charset="0"/>
        </a:defRPr>
      </a:lvl8pPr>
      <a:lvl9pPr marL="1828800" algn="ctr" rtl="0" eaLnBrk="1" fontAlgn="base" hangingPunct="1">
        <a:spcBef>
          <a:spcPct val="0"/>
        </a:spcBef>
        <a:spcAft>
          <a:spcPct val="0"/>
        </a:spcAft>
        <a:defRPr sz="4400">
          <a:solidFill>
            <a:schemeClr val="tx1"/>
          </a:solidFill>
          <a:latin typeface="Calibri" charset="0"/>
          <a:ea typeface="ＭＳ Ｐゴシック" charset="0"/>
        </a:defRPr>
      </a:lvl9pPr>
    </p:titleStyle>
    <p:body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S PGothic" pitchFamily="34" charset="-128"/>
          <a:cs typeface="MS PGothic" charset="0"/>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S PGothic" pitchFamily="34" charset="-128"/>
          <a:cs typeface="MS PGothic" charset="0"/>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S PGothic" pitchFamily="34" charset="-128"/>
          <a:cs typeface="MS PGothic" charset="0"/>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S PGothic" pitchFamily="34" charset="-128"/>
          <a:cs typeface="MS PGothic" charset="0"/>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S PGothic" pitchFamily="34" charset="-128"/>
          <a:cs typeface="MS PGothic"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altLang="x-none"/>
              <a:t>Click to edit Master title style</a:t>
            </a:r>
          </a:p>
        </p:txBody>
      </p:sp>
      <p:sp>
        <p:nvSpPr>
          <p:cNvPr id="1027" name="Text Placeholder 2"/>
          <p:cNvSpPr>
            <a:spLocks noGrp="1"/>
          </p:cNvSpPr>
          <p:nvPr>
            <p:ph type="body" idx="1"/>
          </p:nvPr>
        </p:nvSpPr>
        <p:spPr bwMode="auto">
          <a:xfrm>
            <a:off x="609600" y="1600201"/>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ltLang="x-none"/>
              <a:t>Click to edit Master text styles</a:t>
            </a:r>
          </a:p>
          <a:p>
            <a:pPr lvl="1"/>
            <a:r>
              <a:rPr lang="en-US" altLang="x-none"/>
              <a:t>Second level</a:t>
            </a:r>
          </a:p>
          <a:p>
            <a:pPr lvl="2"/>
            <a:r>
              <a:rPr lang="en-US" altLang="x-none"/>
              <a:t>Third level</a:t>
            </a:r>
          </a:p>
          <a:p>
            <a:pPr lvl="3"/>
            <a:r>
              <a:rPr lang="en-US" altLang="x-none"/>
              <a:t>Fourth level</a:t>
            </a:r>
          </a:p>
          <a:p>
            <a:pPr lvl="4"/>
            <a:r>
              <a:rPr lang="en-US" altLang="x-none"/>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ea typeface="+mn-ea"/>
                <a:cs typeface="+mn-cs"/>
              </a:defRPr>
            </a:lvl1pPr>
          </a:lstStyle>
          <a:p>
            <a:pPr>
              <a:defRPr/>
            </a:pPr>
            <a:fld id="{8B94294A-E6B8-C841-8AC4-7AC6B2E2D051}" type="datetimeFigureOut">
              <a:rPr lang="en-US"/>
              <a:pPr>
                <a:defRPr/>
              </a:pPr>
              <a:t>10/27/19</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fontAlgn="auto">
              <a:spcBef>
                <a:spcPts val="0"/>
              </a:spcBef>
              <a:spcAft>
                <a:spcPts val="0"/>
              </a:spcAft>
              <a:defRPr sz="1200" smtClean="0">
                <a:solidFill>
                  <a:schemeClr val="tx1">
                    <a:tint val="75000"/>
                  </a:schemeClr>
                </a:solidFill>
                <a:latin typeface="+mn-lt"/>
                <a:ea typeface="+mn-ea"/>
                <a:cs typeface="+mn-cs"/>
              </a:defRPr>
            </a:lvl1pPr>
          </a:lstStyle>
          <a:p>
            <a:pPr>
              <a:defRPr/>
            </a:pPr>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5125B544-4717-8C4C-A32A-0EB0201670A0}" type="slidenum">
              <a:rPr lang="en-US" altLang="x-none"/>
              <a:pPr/>
              <a:t>‹#›</a:t>
            </a:fld>
            <a:endParaRPr lang="en-US" altLang="x-none"/>
          </a:p>
        </p:txBody>
      </p:sp>
    </p:spTree>
    <p:extLst>
      <p:ext uri="{BB962C8B-B14F-4D97-AF65-F5344CB8AC3E}">
        <p14:creationId xmlns:p14="http://schemas.microsoft.com/office/powerpoint/2010/main" val="1999417089"/>
      </p:ext>
    </p:extLst>
  </p:cSld>
  <p:clrMap bg1="lt1" tx1="dk1" bg2="lt2" tx2="dk2" accent1="accent1" accent2="accent2" accent3="accent3" accent4="accent4" accent5="accent5" accent6="accent6" hlink="hlink" folHlink="folHlink"/>
  <p:sldLayoutIdLst>
    <p:sldLayoutId id="2147483683" r:id="rId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charset="0"/>
        </a:defRPr>
      </a:lvl2pPr>
      <a:lvl3pPr algn="ctr" rtl="0" fontAlgn="base">
        <a:spcBef>
          <a:spcPct val="0"/>
        </a:spcBef>
        <a:spcAft>
          <a:spcPct val="0"/>
        </a:spcAft>
        <a:defRPr sz="4400">
          <a:solidFill>
            <a:schemeClr val="tx1"/>
          </a:solidFill>
          <a:latin typeface="Calibri" charset="0"/>
        </a:defRPr>
      </a:lvl3pPr>
      <a:lvl4pPr algn="ctr" rtl="0" fontAlgn="base">
        <a:spcBef>
          <a:spcPct val="0"/>
        </a:spcBef>
        <a:spcAft>
          <a:spcPct val="0"/>
        </a:spcAft>
        <a:defRPr sz="4400">
          <a:solidFill>
            <a:schemeClr val="tx1"/>
          </a:solidFill>
          <a:latin typeface="Calibri" charset="0"/>
        </a:defRPr>
      </a:lvl4pPr>
      <a:lvl5pPr algn="ctr" rtl="0" fontAlgn="base">
        <a:spcBef>
          <a:spcPct val="0"/>
        </a:spcBef>
        <a:spcAft>
          <a:spcPct val="0"/>
        </a:spcAft>
        <a:defRPr sz="4400">
          <a:solidFill>
            <a:schemeClr val="tx1"/>
          </a:solidFill>
          <a:latin typeface="Calibri" charset="0"/>
        </a:defRPr>
      </a:lvl5pPr>
      <a:lvl6pPr marL="457200" algn="ctr" rtl="0" fontAlgn="base">
        <a:spcBef>
          <a:spcPct val="0"/>
        </a:spcBef>
        <a:spcAft>
          <a:spcPct val="0"/>
        </a:spcAft>
        <a:defRPr sz="4400">
          <a:solidFill>
            <a:schemeClr val="tx1"/>
          </a:solidFill>
          <a:latin typeface="Calibri" charset="0"/>
        </a:defRPr>
      </a:lvl6pPr>
      <a:lvl7pPr marL="914400" algn="ctr" rtl="0" fontAlgn="base">
        <a:spcBef>
          <a:spcPct val="0"/>
        </a:spcBef>
        <a:spcAft>
          <a:spcPct val="0"/>
        </a:spcAft>
        <a:defRPr sz="4400">
          <a:solidFill>
            <a:schemeClr val="tx1"/>
          </a:solidFill>
          <a:latin typeface="Calibri" charset="0"/>
        </a:defRPr>
      </a:lvl7pPr>
      <a:lvl8pPr marL="1371600" algn="ctr" rtl="0" fontAlgn="base">
        <a:spcBef>
          <a:spcPct val="0"/>
        </a:spcBef>
        <a:spcAft>
          <a:spcPct val="0"/>
        </a:spcAft>
        <a:defRPr sz="4400">
          <a:solidFill>
            <a:schemeClr val="tx1"/>
          </a:solidFill>
          <a:latin typeface="Calibri" charset="0"/>
        </a:defRPr>
      </a:lvl8pPr>
      <a:lvl9pPr marL="1828800" algn="ctr" rtl="0" fontAlgn="base">
        <a:spcBef>
          <a:spcPct val="0"/>
        </a:spcBef>
        <a:spcAft>
          <a:spcPct val="0"/>
        </a:spcAft>
        <a:defRPr sz="4400">
          <a:solidFill>
            <a:schemeClr val="tx1"/>
          </a:solidFill>
          <a:latin typeface="Calibri" charset="0"/>
        </a:defRPr>
      </a:lvl9pPr>
    </p:titleStyle>
    <p:bodyStyle>
      <a:lvl1pPr marL="342900" indent="-342900" algn="l" rtl="0" fontAlgn="base">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endParaRPr lang="en-US" altLang="en-US"/>
          </a:p>
        </p:txBody>
      </p:sp>
      <p:sp>
        <p:nvSpPr>
          <p:cNvPr id="1027" name="Text Placeholder 2"/>
          <p:cNvSpPr>
            <a:spLocks noGrp="1"/>
          </p:cNvSpPr>
          <p:nvPr>
            <p:ph type="body" idx="1"/>
          </p:nvPr>
        </p:nvSpPr>
        <p:spPr bwMode="auto">
          <a:xfrm>
            <a:off x="609600" y="1600201"/>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endParaRPr lang="en-US" altLang="en-US"/>
          </a:p>
        </p:txBody>
      </p:sp>
      <p:sp>
        <p:nvSpPr>
          <p:cNvPr id="4" name="Date Placeholder 3"/>
          <p:cNvSpPr>
            <a:spLocks noGrp="1"/>
          </p:cNvSpPr>
          <p:nvPr>
            <p:ph type="dt" sz="half" idx="2"/>
          </p:nvPr>
        </p:nvSpPr>
        <p:spPr>
          <a:xfrm>
            <a:off x="609600" y="6356351"/>
            <a:ext cx="2844800" cy="365125"/>
          </a:xfrm>
          <a:prstGeom prst="rect">
            <a:avLst/>
          </a:prstGeom>
        </p:spPr>
        <p:txBody>
          <a:bodyPr vert="horz" wrap="square" lIns="91440" tIns="45720" rIns="91440" bIns="45720" numCol="1" anchor="ctr" anchorCtr="0" compatLnSpc="1">
            <a:prstTxWarp prst="textNoShape">
              <a:avLst/>
            </a:prstTxWarp>
          </a:bodyPr>
          <a:lstStyle>
            <a:lvl1pPr eaLnBrk="1" hangingPunct="1">
              <a:defRPr sz="1200">
                <a:solidFill>
                  <a:srgbClr val="898989"/>
                </a:solidFill>
                <a:latin typeface="Calibri" panose="020F0502020204030204" pitchFamily="34" charset="0"/>
                <a:ea typeface="MS PGothic" panose="020B0600070205080204" pitchFamily="34" charset="-128"/>
                <a:cs typeface="Arial" panose="020B0604020202020204" pitchFamily="34" charset="0"/>
              </a:defRPr>
            </a:lvl1pPr>
          </a:lstStyle>
          <a:p>
            <a:pPr>
              <a:defRPr/>
            </a:pPr>
            <a:fld id="{AB4E9F38-BAAF-E24E-8FFF-4F0388C8D2E0}" type="datetimeFigureOut">
              <a:rPr lang="en-US" altLang="en-US"/>
              <a:pPr>
                <a:defRPr/>
              </a:pPr>
              <a:t>10/27/19</a:t>
            </a:fld>
            <a:endParaRPr lang="en-US" alt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cs typeface="+mn-cs"/>
              </a:defRPr>
            </a:lvl1pPr>
          </a:lstStyle>
          <a:p>
            <a:pPr>
              <a:defRPr/>
            </a:pPr>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a:solidFill>
                  <a:srgbClr val="898989"/>
                </a:solidFill>
                <a:latin typeface="Calibri" panose="020F0502020204030204" pitchFamily="34" charset="0"/>
                <a:ea typeface="MS PGothic" panose="020B0600070205080204" pitchFamily="34" charset="-128"/>
                <a:cs typeface="Arial" panose="020B0604020202020204" pitchFamily="34" charset="0"/>
              </a:defRPr>
            </a:lvl1pPr>
          </a:lstStyle>
          <a:p>
            <a:pPr>
              <a:defRPr/>
            </a:pPr>
            <a:fld id="{CC256786-8D57-8246-AA93-4446B24F3951}" type="slidenum">
              <a:rPr lang="en-US" altLang="en-US"/>
              <a:pPr>
                <a:defRPr/>
              </a:pPr>
              <a:t>‹#›</a:t>
            </a:fld>
            <a:endParaRPr lang="en-US" altLang="en-US"/>
          </a:p>
        </p:txBody>
      </p:sp>
    </p:spTree>
    <p:extLst>
      <p:ext uri="{BB962C8B-B14F-4D97-AF65-F5344CB8AC3E}">
        <p14:creationId xmlns:p14="http://schemas.microsoft.com/office/powerpoint/2010/main" val="1290482921"/>
      </p:ext>
    </p:extLst>
  </p:cSld>
  <p:clrMap bg1="lt1" tx1="dk1" bg2="lt2" tx2="dk2" accent1="accent1" accent2="accent2" accent3="accent3" accent4="accent4" accent5="accent5" accent6="accent6" hlink="hlink" folHlink="folHlink"/>
  <p:sldLayoutIdLst>
    <p:sldLayoutId id="2147483685" r:id="rId1"/>
  </p:sldLayoutIdLst>
  <p:txStyles>
    <p:titleStyle>
      <a:lvl1pPr algn="ctr" rtl="0" eaLnBrk="1" fontAlgn="base" hangingPunct="1">
        <a:spcBef>
          <a:spcPct val="0"/>
        </a:spcBef>
        <a:spcAft>
          <a:spcPct val="0"/>
        </a:spcAft>
        <a:defRPr sz="4400" kern="1200">
          <a:solidFill>
            <a:schemeClr val="tx1"/>
          </a:solidFill>
          <a:latin typeface="+mj-lt"/>
          <a:ea typeface="MS PGothic" pitchFamily="34" charset="-128"/>
          <a:cs typeface="MS PGothic" charset="0"/>
        </a:defRPr>
      </a:lvl1pPr>
      <a:lvl2pPr algn="ctr" rtl="0" eaLnBrk="1" fontAlgn="base" hangingPunct="1">
        <a:spcBef>
          <a:spcPct val="0"/>
        </a:spcBef>
        <a:spcAft>
          <a:spcPct val="0"/>
        </a:spcAft>
        <a:defRPr sz="4400">
          <a:solidFill>
            <a:schemeClr val="tx1"/>
          </a:solidFill>
          <a:latin typeface="Calibri" charset="0"/>
          <a:ea typeface="MS PGothic" pitchFamily="34" charset="-128"/>
          <a:cs typeface="MS PGothic" charset="0"/>
        </a:defRPr>
      </a:lvl2pPr>
      <a:lvl3pPr algn="ctr" rtl="0" eaLnBrk="1" fontAlgn="base" hangingPunct="1">
        <a:spcBef>
          <a:spcPct val="0"/>
        </a:spcBef>
        <a:spcAft>
          <a:spcPct val="0"/>
        </a:spcAft>
        <a:defRPr sz="4400">
          <a:solidFill>
            <a:schemeClr val="tx1"/>
          </a:solidFill>
          <a:latin typeface="Calibri" charset="0"/>
          <a:ea typeface="MS PGothic" pitchFamily="34" charset="-128"/>
          <a:cs typeface="MS PGothic" charset="0"/>
        </a:defRPr>
      </a:lvl3pPr>
      <a:lvl4pPr algn="ctr" rtl="0" eaLnBrk="1" fontAlgn="base" hangingPunct="1">
        <a:spcBef>
          <a:spcPct val="0"/>
        </a:spcBef>
        <a:spcAft>
          <a:spcPct val="0"/>
        </a:spcAft>
        <a:defRPr sz="4400">
          <a:solidFill>
            <a:schemeClr val="tx1"/>
          </a:solidFill>
          <a:latin typeface="Calibri" charset="0"/>
          <a:ea typeface="MS PGothic" pitchFamily="34" charset="-128"/>
          <a:cs typeface="MS PGothic" charset="0"/>
        </a:defRPr>
      </a:lvl4pPr>
      <a:lvl5pPr algn="ctr" rtl="0" eaLnBrk="1" fontAlgn="base" hangingPunct="1">
        <a:spcBef>
          <a:spcPct val="0"/>
        </a:spcBef>
        <a:spcAft>
          <a:spcPct val="0"/>
        </a:spcAft>
        <a:defRPr sz="4400">
          <a:solidFill>
            <a:schemeClr val="tx1"/>
          </a:solidFill>
          <a:latin typeface="Calibri" charset="0"/>
          <a:ea typeface="MS PGothic" pitchFamily="34" charset="-128"/>
          <a:cs typeface="MS PGothic" charset="0"/>
        </a:defRPr>
      </a:lvl5pPr>
      <a:lvl6pPr marL="457200" algn="ctr" rtl="0" eaLnBrk="1" fontAlgn="base" hangingPunct="1">
        <a:spcBef>
          <a:spcPct val="0"/>
        </a:spcBef>
        <a:spcAft>
          <a:spcPct val="0"/>
        </a:spcAft>
        <a:defRPr sz="4400">
          <a:solidFill>
            <a:schemeClr val="tx1"/>
          </a:solidFill>
          <a:latin typeface="Calibri" charset="0"/>
          <a:ea typeface="ＭＳ Ｐゴシック" charset="0"/>
        </a:defRPr>
      </a:lvl6pPr>
      <a:lvl7pPr marL="914400" algn="ctr" rtl="0" eaLnBrk="1" fontAlgn="base" hangingPunct="1">
        <a:spcBef>
          <a:spcPct val="0"/>
        </a:spcBef>
        <a:spcAft>
          <a:spcPct val="0"/>
        </a:spcAft>
        <a:defRPr sz="4400">
          <a:solidFill>
            <a:schemeClr val="tx1"/>
          </a:solidFill>
          <a:latin typeface="Calibri" charset="0"/>
          <a:ea typeface="ＭＳ Ｐゴシック" charset="0"/>
        </a:defRPr>
      </a:lvl7pPr>
      <a:lvl8pPr marL="1371600" algn="ctr" rtl="0" eaLnBrk="1" fontAlgn="base" hangingPunct="1">
        <a:spcBef>
          <a:spcPct val="0"/>
        </a:spcBef>
        <a:spcAft>
          <a:spcPct val="0"/>
        </a:spcAft>
        <a:defRPr sz="4400">
          <a:solidFill>
            <a:schemeClr val="tx1"/>
          </a:solidFill>
          <a:latin typeface="Calibri" charset="0"/>
          <a:ea typeface="ＭＳ Ｐゴシック" charset="0"/>
        </a:defRPr>
      </a:lvl8pPr>
      <a:lvl9pPr marL="1828800" algn="ctr" rtl="0" eaLnBrk="1" fontAlgn="base" hangingPunct="1">
        <a:spcBef>
          <a:spcPct val="0"/>
        </a:spcBef>
        <a:spcAft>
          <a:spcPct val="0"/>
        </a:spcAft>
        <a:defRPr sz="4400">
          <a:solidFill>
            <a:schemeClr val="tx1"/>
          </a:solidFill>
          <a:latin typeface="Calibri" charset="0"/>
          <a:ea typeface="ＭＳ Ｐゴシック" charset="0"/>
        </a:defRPr>
      </a:lvl9pPr>
    </p:titleStyle>
    <p:body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S PGothic" pitchFamily="34" charset="-128"/>
          <a:cs typeface="MS PGothic" charset="0"/>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S PGothic" pitchFamily="34" charset="-128"/>
          <a:cs typeface="MS PGothic" charset="0"/>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S PGothic" pitchFamily="34" charset="-128"/>
          <a:cs typeface="MS PGothic" charset="0"/>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S PGothic" pitchFamily="34" charset="-128"/>
          <a:cs typeface="MS PGothic" charset="0"/>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S PGothic" pitchFamily="34" charset="-128"/>
          <a:cs typeface="MS PGothic"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audio" Target="../media/audio1.bin"/></Relationships>
</file>

<file path=ppt/slides/_rels/slide11.xml.rels><?xml version="1.0" encoding="UTF-8" standalone="yes"?>
<Relationships xmlns="http://schemas.openxmlformats.org/package/2006/relationships"><Relationship Id="rId3" Type="http://schemas.openxmlformats.org/officeDocument/2006/relationships/tags" Target="../tags/tag26.xml"/><Relationship Id="rId4" Type="http://schemas.openxmlformats.org/officeDocument/2006/relationships/tags" Target="../tags/tag27.xml"/><Relationship Id="rId5" Type="http://schemas.openxmlformats.org/officeDocument/2006/relationships/tags" Target="../tags/tag28.xml"/><Relationship Id="rId6" Type="http://schemas.openxmlformats.org/officeDocument/2006/relationships/slideLayout" Target="../slideLayouts/slideLayout15.xml"/><Relationship Id="rId7" Type="http://schemas.openxmlformats.org/officeDocument/2006/relationships/notesSlide" Target="../notesSlides/notesSlide2.xml"/><Relationship Id="rId8" Type="http://schemas.openxmlformats.org/officeDocument/2006/relationships/image" Target="../media/image12.png"/><Relationship Id="rId1" Type="http://schemas.openxmlformats.org/officeDocument/2006/relationships/tags" Target="../tags/tag24.xml"/><Relationship Id="rId2" Type="http://schemas.openxmlformats.org/officeDocument/2006/relationships/tags" Target="../tags/tag25.xml"/></Relationships>
</file>

<file path=ppt/slides/_rels/slide12.xml.rels><?xml version="1.0" encoding="UTF-8" standalone="yes"?>
<Relationships xmlns="http://schemas.openxmlformats.org/package/2006/relationships"><Relationship Id="rId3" Type="http://schemas.openxmlformats.org/officeDocument/2006/relationships/tags" Target="../tags/tag31.xml"/><Relationship Id="rId4" Type="http://schemas.openxmlformats.org/officeDocument/2006/relationships/tags" Target="../tags/tag32.xml"/><Relationship Id="rId5" Type="http://schemas.openxmlformats.org/officeDocument/2006/relationships/slideLayout" Target="../slideLayouts/slideLayout16.xml"/><Relationship Id="rId6" Type="http://schemas.openxmlformats.org/officeDocument/2006/relationships/notesSlide" Target="../notesSlides/notesSlide3.xml"/><Relationship Id="rId7" Type="http://schemas.openxmlformats.org/officeDocument/2006/relationships/image" Target="../media/image13.png"/><Relationship Id="rId1" Type="http://schemas.openxmlformats.org/officeDocument/2006/relationships/tags" Target="../tags/tag29.xml"/><Relationship Id="rId2" Type="http://schemas.openxmlformats.org/officeDocument/2006/relationships/tags" Target="../tags/tag30.xml"/></Relationships>
</file>

<file path=ppt/slides/_rels/slide13.xml.rels><?xml version="1.0" encoding="UTF-8" standalone="yes"?>
<Relationships xmlns="http://schemas.openxmlformats.org/package/2006/relationships"><Relationship Id="rId3" Type="http://schemas.openxmlformats.org/officeDocument/2006/relationships/tags" Target="../tags/tag35.xml"/><Relationship Id="rId4" Type="http://schemas.openxmlformats.org/officeDocument/2006/relationships/tags" Target="../tags/tag36.xml"/><Relationship Id="rId5" Type="http://schemas.openxmlformats.org/officeDocument/2006/relationships/tags" Target="../tags/tag37.xml"/><Relationship Id="rId6" Type="http://schemas.openxmlformats.org/officeDocument/2006/relationships/tags" Target="../tags/tag38.xml"/><Relationship Id="rId7" Type="http://schemas.openxmlformats.org/officeDocument/2006/relationships/slideLayout" Target="../slideLayouts/slideLayout17.xml"/><Relationship Id="rId8" Type="http://schemas.openxmlformats.org/officeDocument/2006/relationships/image" Target="../media/image14.png"/><Relationship Id="rId1" Type="http://schemas.openxmlformats.org/officeDocument/2006/relationships/tags" Target="../tags/tag33.xml"/><Relationship Id="rId2" Type="http://schemas.openxmlformats.org/officeDocument/2006/relationships/tags" Target="../tags/tag34.xml"/></Relationships>
</file>

<file path=ppt/slides/_rels/slide14.xml.rels><?xml version="1.0" encoding="UTF-8" standalone="yes"?>
<Relationships xmlns="http://schemas.openxmlformats.org/package/2006/relationships"><Relationship Id="rId3" Type="http://schemas.openxmlformats.org/officeDocument/2006/relationships/tags" Target="../tags/tag41.xml"/><Relationship Id="rId4" Type="http://schemas.openxmlformats.org/officeDocument/2006/relationships/tags" Target="../tags/tag42.xml"/><Relationship Id="rId5" Type="http://schemas.openxmlformats.org/officeDocument/2006/relationships/tags" Target="../tags/tag43.xml"/><Relationship Id="rId6" Type="http://schemas.openxmlformats.org/officeDocument/2006/relationships/tags" Target="../tags/tag44.xml"/><Relationship Id="rId7" Type="http://schemas.openxmlformats.org/officeDocument/2006/relationships/slideLayout" Target="../slideLayouts/slideLayout25.xml"/><Relationship Id="rId8" Type="http://schemas.openxmlformats.org/officeDocument/2006/relationships/image" Target="../media/image15.png"/><Relationship Id="rId9" Type="http://schemas.openxmlformats.org/officeDocument/2006/relationships/image" Target="../media/image16.png"/><Relationship Id="rId1" Type="http://schemas.openxmlformats.org/officeDocument/2006/relationships/tags" Target="../tags/tag39.xml"/><Relationship Id="rId2" Type="http://schemas.openxmlformats.org/officeDocument/2006/relationships/tags" Target="../tags/tag4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audio" Target="../media/audio1.bin"/></Relationships>
</file>

<file path=ppt/slides/_rels/slide16.xml.rels><?xml version="1.0" encoding="UTF-8" standalone="yes"?>
<Relationships xmlns="http://schemas.openxmlformats.org/package/2006/relationships"><Relationship Id="rId3" Type="http://schemas.openxmlformats.org/officeDocument/2006/relationships/tags" Target="../tags/tag47.xml"/><Relationship Id="rId4" Type="http://schemas.openxmlformats.org/officeDocument/2006/relationships/tags" Target="../tags/tag48.xml"/><Relationship Id="rId5" Type="http://schemas.openxmlformats.org/officeDocument/2006/relationships/tags" Target="../tags/tag49.xml"/><Relationship Id="rId6" Type="http://schemas.openxmlformats.org/officeDocument/2006/relationships/tags" Target="../tags/tag50.xml"/><Relationship Id="rId7" Type="http://schemas.openxmlformats.org/officeDocument/2006/relationships/slideLayout" Target="../slideLayouts/slideLayout25.xml"/><Relationship Id="rId8" Type="http://schemas.openxmlformats.org/officeDocument/2006/relationships/notesSlide" Target="../notesSlides/notesSlide4.xml"/><Relationship Id="rId9" Type="http://schemas.openxmlformats.org/officeDocument/2006/relationships/image" Target="../media/image17.png"/><Relationship Id="rId1" Type="http://schemas.openxmlformats.org/officeDocument/2006/relationships/tags" Target="../tags/tag45.xml"/><Relationship Id="rId2" Type="http://schemas.openxmlformats.org/officeDocument/2006/relationships/tags" Target="../tags/tag4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audio" Target="../media/audio1.bin"/></Relationships>
</file>

<file path=ppt/slides/_rels/slide18.xml.rels><?xml version="1.0" encoding="UTF-8" standalone="yes"?>
<Relationships xmlns="http://schemas.openxmlformats.org/package/2006/relationships"><Relationship Id="rId3" Type="http://schemas.openxmlformats.org/officeDocument/2006/relationships/tags" Target="../tags/tag53.xml"/><Relationship Id="rId4" Type="http://schemas.openxmlformats.org/officeDocument/2006/relationships/tags" Target="../tags/tag54.xml"/><Relationship Id="rId5" Type="http://schemas.openxmlformats.org/officeDocument/2006/relationships/tags" Target="../tags/tag55.xml"/><Relationship Id="rId6" Type="http://schemas.openxmlformats.org/officeDocument/2006/relationships/tags" Target="../tags/tag56.xml"/><Relationship Id="rId7" Type="http://schemas.openxmlformats.org/officeDocument/2006/relationships/slideLayout" Target="../slideLayouts/slideLayout25.xml"/><Relationship Id="rId8" Type="http://schemas.openxmlformats.org/officeDocument/2006/relationships/notesSlide" Target="../notesSlides/notesSlide5.xml"/><Relationship Id="rId9" Type="http://schemas.openxmlformats.org/officeDocument/2006/relationships/image" Target="../media/image18.png"/><Relationship Id="rId1" Type="http://schemas.openxmlformats.org/officeDocument/2006/relationships/tags" Target="../tags/tag51.xml"/><Relationship Id="rId2" Type="http://schemas.openxmlformats.org/officeDocument/2006/relationships/tags" Target="../tags/tag52.xml"/></Relationships>
</file>

<file path=ppt/slides/_rels/slide19.xml.rels><?xml version="1.0" encoding="UTF-8" standalone="yes"?>
<Relationships xmlns="http://schemas.openxmlformats.org/package/2006/relationships"><Relationship Id="rId3" Type="http://schemas.openxmlformats.org/officeDocument/2006/relationships/tags" Target="../tags/tag59.xml"/><Relationship Id="rId4" Type="http://schemas.openxmlformats.org/officeDocument/2006/relationships/tags" Target="../tags/tag60.xml"/><Relationship Id="rId5" Type="http://schemas.openxmlformats.org/officeDocument/2006/relationships/tags" Target="../tags/tag61.xml"/><Relationship Id="rId6" Type="http://schemas.openxmlformats.org/officeDocument/2006/relationships/slideLayout" Target="../slideLayouts/slideLayout25.xml"/><Relationship Id="rId7" Type="http://schemas.openxmlformats.org/officeDocument/2006/relationships/notesSlide" Target="../notesSlides/notesSlide6.xml"/><Relationship Id="rId8" Type="http://schemas.openxmlformats.org/officeDocument/2006/relationships/image" Target="../media/image19.png"/><Relationship Id="rId1" Type="http://schemas.openxmlformats.org/officeDocument/2006/relationships/tags" Target="../tags/tag57.xml"/><Relationship Id="rId2" Type="http://schemas.openxmlformats.org/officeDocument/2006/relationships/tags" Target="../tags/tag5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tags" Target="../tags/tag64.xml"/><Relationship Id="rId4" Type="http://schemas.openxmlformats.org/officeDocument/2006/relationships/tags" Target="../tags/tag65.xml"/><Relationship Id="rId5" Type="http://schemas.openxmlformats.org/officeDocument/2006/relationships/slideLayout" Target="../slideLayouts/slideLayout25.xml"/><Relationship Id="rId6" Type="http://schemas.openxmlformats.org/officeDocument/2006/relationships/image" Target="../media/image14.png"/><Relationship Id="rId1" Type="http://schemas.openxmlformats.org/officeDocument/2006/relationships/tags" Target="../tags/tag62.xml"/><Relationship Id="rId2" Type="http://schemas.openxmlformats.org/officeDocument/2006/relationships/tags" Target="../tags/tag6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audio" Target="../media/audio1.bin"/></Relationships>
</file>

<file path=ppt/slides/_rels/slide22.xml.rels><?xml version="1.0" encoding="UTF-8" standalone="yes"?>
<Relationships xmlns="http://schemas.openxmlformats.org/package/2006/relationships"><Relationship Id="rId3" Type="http://schemas.openxmlformats.org/officeDocument/2006/relationships/tags" Target="../tags/tag68.xml"/><Relationship Id="rId4" Type="http://schemas.openxmlformats.org/officeDocument/2006/relationships/tags" Target="../tags/tag69.xml"/><Relationship Id="rId5" Type="http://schemas.openxmlformats.org/officeDocument/2006/relationships/tags" Target="../tags/tag70.xml"/><Relationship Id="rId6" Type="http://schemas.openxmlformats.org/officeDocument/2006/relationships/slideLayout" Target="../slideLayouts/slideLayout20.xml"/><Relationship Id="rId7" Type="http://schemas.openxmlformats.org/officeDocument/2006/relationships/notesSlide" Target="../notesSlides/notesSlide7.xml"/><Relationship Id="rId8" Type="http://schemas.openxmlformats.org/officeDocument/2006/relationships/image" Target="../media/image20.png"/><Relationship Id="rId9" Type="http://schemas.openxmlformats.org/officeDocument/2006/relationships/image" Target="../media/image140.png"/><Relationship Id="rId1" Type="http://schemas.openxmlformats.org/officeDocument/2006/relationships/tags" Target="../tags/tag66.xml"/><Relationship Id="rId2" Type="http://schemas.openxmlformats.org/officeDocument/2006/relationships/tags" Target="../tags/tag67.xml"/></Relationships>
</file>

<file path=ppt/slides/_rels/slide23.xml.rels><?xml version="1.0" encoding="UTF-8" standalone="yes"?>
<Relationships xmlns="http://schemas.openxmlformats.org/package/2006/relationships"><Relationship Id="rId3" Type="http://schemas.openxmlformats.org/officeDocument/2006/relationships/tags" Target="../tags/tag73.xml"/><Relationship Id="rId4" Type="http://schemas.openxmlformats.org/officeDocument/2006/relationships/tags" Target="../tags/tag74.xml"/><Relationship Id="rId5" Type="http://schemas.openxmlformats.org/officeDocument/2006/relationships/tags" Target="../tags/tag75.xml"/><Relationship Id="rId6" Type="http://schemas.openxmlformats.org/officeDocument/2006/relationships/slideLayout" Target="../slideLayouts/slideLayout21.xml"/><Relationship Id="rId7" Type="http://schemas.openxmlformats.org/officeDocument/2006/relationships/image" Target="../media/image21.png"/><Relationship Id="rId1" Type="http://schemas.openxmlformats.org/officeDocument/2006/relationships/tags" Target="../tags/tag71.xml"/><Relationship Id="rId2" Type="http://schemas.openxmlformats.org/officeDocument/2006/relationships/tags" Target="../tags/tag72.xml"/></Relationships>
</file>

<file path=ppt/slides/_rels/slide24.xml.rels><?xml version="1.0" encoding="UTF-8" standalone="yes"?>
<Relationships xmlns="http://schemas.openxmlformats.org/package/2006/relationships"><Relationship Id="rId3" Type="http://schemas.openxmlformats.org/officeDocument/2006/relationships/tags" Target="../tags/tag78.xml"/><Relationship Id="rId4" Type="http://schemas.openxmlformats.org/officeDocument/2006/relationships/tags" Target="../tags/tag79.xml"/><Relationship Id="rId5" Type="http://schemas.openxmlformats.org/officeDocument/2006/relationships/tags" Target="../tags/tag80.xml"/><Relationship Id="rId6" Type="http://schemas.openxmlformats.org/officeDocument/2006/relationships/tags" Target="../tags/tag81.xml"/><Relationship Id="rId7" Type="http://schemas.openxmlformats.org/officeDocument/2006/relationships/slideLayout" Target="../slideLayouts/slideLayout22.xml"/><Relationship Id="rId8" Type="http://schemas.openxmlformats.org/officeDocument/2006/relationships/image" Target="../media/image22.png"/><Relationship Id="rId1" Type="http://schemas.openxmlformats.org/officeDocument/2006/relationships/tags" Target="../tags/tag76.xml"/><Relationship Id="rId2" Type="http://schemas.openxmlformats.org/officeDocument/2006/relationships/tags" Target="../tags/tag77.xml"/></Relationships>
</file>

<file path=ppt/slides/_rels/slide25.xml.rels><?xml version="1.0" encoding="UTF-8" standalone="yes"?>
<Relationships xmlns="http://schemas.openxmlformats.org/package/2006/relationships"><Relationship Id="rId3" Type="http://schemas.openxmlformats.org/officeDocument/2006/relationships/tags" Target="../tags/tag84.xml"/><Relationship Id="rId4" Type="http://schemas.openxmlformats.org/officeDocument/2006/relationships/tags" Target="../tags/tag85.xml"/><Relationship Id="rId5" Type="http://schemas.openxmlformats.org/officeDocument/2006/relationships/slideLayout" Target="../slideLayouts/slideLayout19.xml"/><Relationship Id="rId6" Type="http://schemas.openxmlformats.org/officeDocument/2006/relationships/image" Target="../media/image23.png"/><Relationship Id="rId7" Type="http://schemas.openxmlformats.org/officeDocument/2006/relationships/image" Target="../media/image24.tiff"/><Relationship Id="rId1" Type="http://schemas.openxmlformats.org/officeDocument/2006/relationships/tags" Target="../tags/tag82.xml"/><Relationship Id="rId2" Type="http://schemas.openxmlformats.org/officeDocument/2006/relationships/tags" Target="../tags/tag83.xml"/></Relationships>
</file>

<file path=ppt/slides/_rels/slide26.xml.rels><?xml version="1.0" encoding="UTF-8" standalone="yes"?>
<Relationships xmlns="http://schemas.openxmlformats.org/package/2006/relationships"><Relationship Id="rId1" Type="http://schemas.openxmlformats.org/officeDocument/2006/relationships/tags" Target="../tags/tag86.xml"/><Relationship Id="rId2" Type="http://schemas.openxmlformats.org/officeDocument/2006/relationships/slideLayout" Target="../slideLayouts/slideLayout18.xml"/><Relationship Id="rId3" Type="http://schemas.openxmlformats.org/officeDocument/2006/relationships/audio" Target="../media/audio2.bin"/></Relationships>
</file>

<file path=ppt/slides/_rels/slide3.xml.rels><?xml version="1.0" encoding="UTF-8" standalone="yes"?>
<Relationships xmlns="http://schemas.openxmlformats.org/package/2006/relationships"><Relationship Id="rId3" Type="http://schemas.openxmlformats.org/officeDocument/2006/relationships/tags" Target="../tags/tag4.xml"/><Relationship Id="rId4" Type="http://schemas.openxmlformats.org/officeDocument/2006/relationships/tags" Target="../tags/tag5.xml"/><Relationship Id="rId5" Type="http://schemas.openxmlformats.org/officeDocument/2006/relationships/tags" Target="../tags/tag6.xml"/><Relationship Id="rId6" Type="http://schemas.openxmlformats.org/officeDocument/2006/relationships/slideLayout" Target="../slideLayouts/slideLayout12.xml"/><Relationship Id="rId7" Type="http://schemas.openxmlformats.org/officeDocument/2006/relationships/image" Target="../media/image1.png"/><Relationship Id="rId1" Type="http://schemas.openxmlformats.org/officeDocument/2006/relationships/tags" Target="../tags/tag2.xml"/><Relationship Id="rId2" Type="http://schemas.openxmlformats.org/officeDocument/2006/relationships/tags" Target="../tags/tag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tags" Target="../tags/tag9.xml"/><Relationship Id="rId4" Type="http://schemas.openxmlformats.org/officeDocument/2006/relationships/tags" Target="../tags/tag10.xml"/><Relationship Id="rId5" Type="http://schemas.openxmlformats.org/officeDocument/2006/relationships/tags" Target="../tags/tag11.xml"/><Relationship Id="rId6" Type="http://schemas.openxmlformats.org/officeDocument/2006/relationships/tags" Target="../tags/tag12.xml"/><Relationship Id="rId7" Type="http://schemas.openxmlformats.org/officeDocument/2006/relationships/slideLayout" Target="../slideLayouts/slideLayout24.xml"/><Relationship Id="rId8" Type="http://schemas.openxmlformats.org/officeDocument/2006/relationships/notesSlide" Target="../notesSlides/notesSlide1.xml"/><Relationship Id="rId9" Type="http://schemas.openxmlformats.org/officeDocument/2006/relationships/image" Target="../media/image4.png"/><Relationship Id="rId1" Type="http://schemas.openxmlformats.org/officeDocument/2006/relationships/tags" Target="../tags/tag7.xml"/><Relationship Id="rId2" Type="http://schemas.openxmlformats.org/officeDocument/2006/relationships/tags" Target="../tags/tag8.xml"/></Relationships>
</file>

<file path=ppt/slides/_rels/slide7.xml.rels><?xml version="1.0" encoding="UTF-8" standalone="yes"?>
<Relationships xmlns="http://schemas.openxmlformats.org/package/2006/relationships"><Relationship Id="rId11" Type="http://schemas.openxmlformats.org/officeDocument/2006/relationships/image" Target="../media/image8.png"/><Relationship Id="rId12" Type="http://schemas.openxmlformats.org/officeDocument/2006/relationships/image" Target="../media/image9.png"/><Relationship Id="rId1" Type="http://schemas.openxmlformats.org/officeDocument/2006/relationships/tags" Target="../tags/tag13.xml"/><Relationship Id="rId2" Type="http://schemas.openxmlformats.org/officeDocument/2006/relationships/tags" Target="../tags/tag14.xml"/><Relationship Id="rId3" Type="http://schemas.openxmlformats.org/officeDocument/2006/relationships/tags" Target="../tags/tag15.xml"/><Relationship Id="rId4" Type="http://schemas.openxmlformats.org/officeDocument/2006/relationships/tags" Target="../tags/tag16.xml"/><Relationship Id="rId5" Type="http://schemas.openxmlformats.org/officeDocument/2006/relationships/tags" Target="../tags/tag17.xml"/><Relationship Id="rId6" Type="http://schemas.openxmlformats.org/officeDocument/2006/relationships/tags" Target="../tags/tag18.xml"/><Relationship Id="rId7" Type="http://schemas.openxmlformats.org/officeDocument/2006/relationships/slideLayout" Target="../slideLayouts/slideLayout23.xml"/><Relationship Id="rId8" Type="http://schemas.openxmlformats.org/officeDocument/2006/relationships/image" Target="../media/image5.png"/><Relationship Id="rId9" Type="http://schemas.openxmlformats.org/officeDocument/2006/relationships/image" Target="../media/image6.png"/><Relationship Id="rId10"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tags" Target="../tags/tag21.xml"/><Relationship Id="rId4" Type="http://schemas.openxmlformats.org/officeDocument/2006/relationships/tags" Target="../tags/tag22.xml"/><Relationship Id="rId5" Type="http://schemas.openxmlformats.org/officeDocument/2006/relationships/tags" Target="../tags/tag23.xml"/><Relationship Id="rId6" Type="http://schemas.openxmlformats.org/officeDocument/2006/relationships/slideLayout" Target="../slideLayouts/slideLayout13.xml"/><Relationship Id="rId7" Type="http://schemas.openxmlformats.org/officeDocument/2006/relationships/image" Target="../media/image10.png"/><Relationship Id="rId1" Type="http://schemas.openxmlformats.org/officeDocument/2006/relationships/tags" Target="../tags/tag19.xml"/><Relationship Id="rId2" Type="http://schemas.openxmlformats.org/officeDocument/2006/relationships/tags" Target="../tags/tag2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Autofit/>
          </a:bodyPr>
          <a:lstStyle/>
          <a:p>
            <a:r>
              <a:rPr lang="en-US" dirty="0" smtClean="0"/>
              <a:t/>
            </a:r>
            <a:br>
              <a:rPr lang="en-US" dirty="0" smtClean="0"/>
            </a:br>
            <a:r>
              <a:rPr lang="en-US" dirty="0" smtClean="0"/>
              <a:t>Second annual Pre-midterm championship</a:t>
            </a:r>
            <a:endParaRPr lang="en-US" dirty="0"/>
          </a:p>
        </p:txBody>
      </p:sp>
      <p:sp>
        <p:nvSpPr>
          <p:cNvPr id="3" name="Subtitle 2"/>
          <p:cNvSpPr>
            <a:spLocks noGrp="1"/>
          </p:cNvSpPr>
          <p:nvPr>
            <p:ph type="subTitle" idx="1"/>
          </p:nvPr>
        </p:nvSpPr>
        <p:spPr>
          <a:xfrm>
            <a:off x="1524000" y="4404048"/>
            <a:ext cx="9144000" cy="853751"/>
          </a:xfrm>
        </p:spPr>
        <p:txBody>
          <a:bodyPr/>
          <a:lstStyle/>
          <a:p>
            <a:r>
              <a:rPr lang="en-US" dirty="0"/>
              <a:t>Bee2038: Intermediate Microeconomics</a:t>
            </a:r>
          </a:p>
        </p:txBody>
      </p:sp>
    </p:spTree>
    <p:extLst>
      <p:ext uri="{BB962C8B-B14F-4D97-AF65-F5344CB8AC3E}">
        <p14:creationId xmlns:p14="http://schemas.microsoft.com/office/powerpoint/2010/main" val="7691461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p:cNvSpPr txBox="1"/>
          <p:nvPr/>
        </p:nvSpPr>
        <p:spPr>
          <a:xfrm>
            <a:off x="0" y="1219199"/>
            <a:ext cx="12192000" cy="4339650"/>
          </a:xfrm>
          <a:prstGeom prst="rect">
            <a:avLst/>
          </a:prstGeom>
          <a:solidFill>
            <a:schemeClr val="tx2">
              <a:lumMod val="50000"/>
            </a:schemeClr>
          </a:solidFill>
        </p:spPr>
        <p:txBody>
          <a:bodyPr wrap="square" rtlCol="0">
            <a:spAutoFit/>
          </a:bodyPr>
          <a:lstStyle/>
          <a:p>
            <a:pPr algn="ctr"/>
            <a:r>
              <a:rPr lang="en-US" sz="13800" b="1" dirty="0" smtClean="0">
                <a:solidFill>
                  <a:srgbClr val="FF0000"/>
                </a:solidFill>
              </a:rPr>
              <a:t>Challenge question</a:t>
            </a:r>
            <a:endParaRPr lang="en-US" sz="13800" b="1" dirty="0">
              <a:solidFill>
                <a:srgbClr val="FF0000"/>
              </a:solidFill>
            </a:endParaRPr>
          </a:p>
        </p:txBody>
      </p:sp>
    </p:spTree>
    <p:extLst>
      <p:ext uri="{BB962C8B-B14F-4D97-AF65-F5344CB8AC3E}">
        <p14:creationId xmlns:p14="http://schemas.microsoft.com/office/powerpoint/2010/main" val="64137063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1"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2" name="Here It Is.wav"/>
                                        </p:tgtEl>
                                      </p:cMediaNode>
                                    </p:audio>
                                  </p:subTnLst>
                                </p:cTn>
                              </p:par>
                            </p:childTnLst>
                          </p:cTn>
                        </p:par>
                      </p:childTnLst>
                    </p:cTn>
                  </p:par>
                  <p:par>
                    <p:cTn id="9" fill="hold">
                      <p:stCondLst>
                        <p:cond delay="indefinite"/>
                      </p:stCondLst>
                      <p:childTnLst>
                        <p:par>
                          <p:cTn id="10" fill="hold">
                            <p:stCondLst>
                              <p:cond delay="0"/>
                            </p:stCondLst>
                            <p:childTnLst>
                              <p:par>
                                <p:cTn id="11" presetID="10" presetClass="emph" presetSubtype="0" fill="hold" grpId="2" nodeType="clickEffect">
                                  <p:stCondLst>
                                    <p:cond delay="0"/>
                                  </p:stCondLst>
                                  <p:childTnLst>
                                    <p:anim calcmode="discrete" valueType="str">
                                      <p:cBhvr override="childStyle">
                                        <p:cTn id="12" dur="2000" fill="hold"/>
                                        <p:tgtEl>
                                          <p:spTgt spid="4"/>
                                        </p:tgtEl>
                                        <p:attrNameLst>
                                          <p:attrName>style.fontWeight</p:attrName>
                                        </p:attrNameLst>
                                      </p:cBhvr>
                                      <p:tavLst>
                                        <p:tav tm="0">
                                          <p:val>
                                            <p:strVal val="normal"/>
                                          </p:val>
                                        </p:tav>
                                        <p:tav tm="50000">
                                          <p:val>
                                            <p:strVal val="bold"/>
                                          </p:val>
                                        </p:tav>
                                        <p:tav tm="60000">
                                          <p:val>
                                            <p:strVal val="normal"/>
                                          </p:val>
                                        </p:tav>
                                        <p:tav tm="100000">
                                          <p:val>
                                            <p:strVal val="normal"/>
                                          </p:val>
                                        </p:tav>
                                      </p:tavLst>
                                    </p:anim>
                                  </p:childTnLst>
                                </p:cTn>
                              </p:par>
                            </p:childTnLst>
                          </p:cTn>
                        </p:par>
                      </p:childTnLst>
                    </p:cTn>
                  </p:par>
                  <p:par>
                    <p:cTn id="13" fill="hold">
                      <p:stCondLst>
                        <p:cond delay="indefinite"/>
                      </p:stCondLst>
                      <p:childTnLst>
                        <p:par>
                          <p:cTn id="14" fill="hold">
                            <p:stCondLst>
                              <p:cond delay="0"/>
                            </p:stCondLst>
                            <p:childTnLst>
                              <p:par>
                                <p:cTn id="15" presetID="21" presetClass="exit" presetSubtype="1" fill="hold" grpId="0" nodeType="clickEffect">
                                  <p:stCondLst>
                                    <p:cond delay="0"/>
                                  </p:stCondLst>
                                  <p:childTnLst>
                                    <p:animEffect transition="out" filter="wheel(1)">
                                      <p:cBhvr>
                                        <p:cTn id="16" dur="2000"/>
                                        <p:tgtEl>
                                          <p:spTgt spid="4"/>
                                        </p:tgtEl>
                                      </p:cBhvr>
                                    </p:animEffect>
                                    <p:set>
                                      <p:cBhvr>
                                        <p:cTn id="17" dur="1" fill="hold">
                                          <p:stCondLst>
                                            <p:cond delay="19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4" grpId="2" animBg="1"/>
    </p:bld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9" name="TPChart" title="Results Chart"/>
          <p:cNvPicPr>
            <a:picLocks/>
          </p:cNvPicPr>
          <p:nvPr>
            <p:custDataLst>
              <p:tags r:id="rId2"/>
            </p:custDataLst>
          </p:nvPr>
        </p:nvPicPr>
        <p:blipFill>
          <a:blip r:embed="rId8">
            <a:extLst>
              <a:ext uri="{28A0092B-C50C-407E-A947-70E740481C1C}">
                <a14:useLocalDpi xmlns:a14="http://schemas.microsoft.com/office/drawing/2010/main" val="0"/>
              </a:ext>
            </a:extLst>
          </a:blip>
          <a:stretch>
            <a:fillRect/>
          </a:stretch>
        </p:blipFill>
        <p:spPr>
          <a:xfrm>
            <a:off x="6766560" y="2217420"/>
            <a:ext cx="5361940" cy="4526280"/>
          </a:xfrm>
          <a:prstGeom prst="rect">
            <a:avLst/>
          </a:prstGeom>
        </p:spPr>
      </p:pic>
      <p:sp>
        <p:nvSpPr>
          <p:cNvPr id="13313" name="TPQuestion" title="Question Text"/>
          <p:cNvSpPr>
            <a:spLocks noGrp="1"/>
          </p:cNvSpPr>
          <p:nvPr>
            <p:ph type="title"/>
          </p:nvPr>
        </p:nvSpPr>
        <p:spPr>
          <a:xfrm>
            <a:off x="591671" y="753034"/>
            <a:ext cx="10972800" cy="664603"/>
          </a:xfrm>
        </p:spPr>
        <p:txBody>
          <a:bodyPr/>
          <a:lstStyle/>
          <a:p>
            <a:r>
              <a:rPr lang="en-US" sz="2400" dirty="0" smtClean="0"/>
              <a:t>I </a:t>
            </a:r>
            <a:r>
              <a:rPr lang="en-US" sz="2400" dirty="0"/>
              <a:t>observe the prices and total quantities of coffee traded in a market from the years 1990-2010. </a:t>
            </a:r>
            <a:r>
              <a:rPr lang="en-US" sz="2400" dirty="0" smtClean="0"/>
              <a:t>I </a:t>
            </a:r>
            <a:r>
              <a:rPr lang="en-US" sz="2400" dirty="0"/>
              <a:t>plot a </a:t>
            </a:r>
            <a:r>
              <a:rPr lang="en-US" sz="2400" dirty="0" smtClean="0"/>
              <a:t>‘minimum distance’ line </a:t>
            </a:r>
            <a:r>
              <a:rPr lang="en-US" sz="2400" dirty="0"/>
              <a:t>through these points </a:t>
            </a:r>
            <a:r>
              <a:rPr lang="en-US" sz="2400" dirty="0" smtClean="0"/>
              <a:t> </a:t>
            </a:r>
            <a:br>
              <a:rPr lang="en-US" sz="2400" dirty="0" smtClean="0"/>
            </a:br>
            <a:r>
              <a:rPr lang="en-US" sz="2400" dirty="0" smtClean="0"/>
              <a:t> </a:t>
            </a:r>
            <a:r>
              <a:rPr lang="en-US" sz="2400" dirty="0"/>
              <a:t>This line </a:t>
            </a:r>
            <a:r>
              <a:rPr lang="en-US" sz="2400" dirty="0" smtClean="0"/>
              <a:t>is a reasonable estimate</a:t>
            </a:r>
            <a:r>
              <a:rPr lang="is-IS" sz="2400" dirty="0" smtClean="0"/>
              <a:t>… </a:t>
            </a:r>
            <a:r>
              <a:rPr lang="en-US" sz="2400" dirty="0" smtClean="0"/>
              <a:t>(choose </a:t>
            </a:r>
            <a:r>
              <a:rPr lang="en-US" sz="2400" dirty="0"/>
              <a:t>all that are correct):</a:t>
            </a:r>
            <a:br>
              <a:rPr lang="en-US" sz="2400" dirty="0"/>
            </a:br>
            <a:endParaRPr lang="en-US" altLang="en-US" sz="2400" dirty="0">
              <a:ea typeface="MS PGothic" charset="-128"/>
            </a:endParaRPr>
          </a:p>
        </p:txBody>
      </p:sp>
      <p:sp>
        <p:nvSpPr>
          <p:cNvPr id="13314" name="TPAnswers" title="Answer Text"/>
          <p:cNvSpPr>
            <a:spLocks noGrp="1"/>
          </p:cNvSpPr>
          <p:nvPr>
            <p:ph idx="1"/>
            <p:custDataLst>
              <p:tags r:id="rId3"/>
            </p:custDataLst>
          </p:nvPr>
        </p:nvSpPr>
        <p:spPr>
          <a:xfrm>
            <a:off x="591671" y="1714500"/>
            <a:ext cx="6508375" cy="4381500"/>
          </a:xfrm>
        </p:spPr>
        <p:txBody>
          <a:bodyPr>
            <a:noAutofit/>
          </a:bodyPr>
          <a:lstStyle/>
          <a:p>
            <a:pPr marL="514350" indent="-514350">
              <a:buFont typeface="Arial" charset="0"/>
              <a:buAutoNum type="alphaUcPeriod"/>
            </a:pPr>
            <a:r>
              <a:rPr lang="is-IS" sz="2200" dirty="0" smtClean="0"/>
              <a:t>…</a:t>
            </a:r>
            <a:r>
              <a:rPr lang="en-US" sz="2200" dirty="0" smtClean="0"/>
              <a:t>of </a:t>
            </a:r>
            <a:r>
              <a:rPr lang="en-US" sz="2200" dirty="0"/>
              <a:t>the supply curve </a:t>
            </a:r>
            <a:r>
              <a:rPr lang="en-US" sz="2200" dirty="0" smtClean="0"/>
              <a:t>even </a:t>
            </a:r>
            <a:r>
              <a:rPr lang="en-US" sz="2200" dirty="0"/>
              <a:t>if the supply and demand curve were both shifting during this </a:t>
            </a:r>
            <a:r>
              <a:rPr lang="en-US" sz="2200" dirty="0" smtClean="0"/>
              <a:t>period</a:t>
            </a:r>
          </a:p>
          <a:p>
            <a:pPr marL="514350" indent="-514350">
              <a:buFont typeface="Arial" charset="0"/>
              <a:buAutoNum type="alphaUcPeriod"/>
            </a:pPr>
            <a:r>
              <a:rPr lang="is-IS" sz="2200" dirty="0" smtClean="0"/>
              <a:t>…</a:t>
            </a:r>
            <a:r>
              <a:rPr lang="en-US" sz="2200" dirty="0" smtClean="0"/>
              <a:t>of </a:t>
            </a:r>
            <a:r>
              <a:rPr lang="en-US" sz="2200" dirty="0"/>
              <a:t>the demand curve </a:t>
            </a:r>
            <a:r>
              <a:rPr lang="en-US" sz="2200" dirty="0" smtClean="0"/>
              <a:t>even </a:t>
            </a:r>
            <a:r>
              <a:rPr lang="en-US" sz="2200" dirty="0"/>
              <a:t>if the supply and demand curve were both shifting during this </a:t>
            </a:r>
            <a:r>
              <a:rPr lang="en-US" sz="2200" dirty="0" smtClean="0"/>
              <a:t>period</a:t>
            </a:r>
          </a:p>
          <a:p>
            <a:pPr marL="514350" indent="-514350">
              <a:buFont typeface="Arial" charset="0"/>
              <a:buAutoNum type="alphaUcPeriod"/>
            </a:pPr>
            <a:r>
              <a:rPr lang="is-IS" sz="2200" dirty="0" smtClean="0"/>
              <a:t>…</a:t>
            </a:r>
            <a:r>
              <a:rPr lang="en-US" sz="2200" dirty="0" smtClean="0"/>
              <a:t>of </a:t>
            </a:r>
            <a:r>
              <a:rPr lang="en-US" sz="2200" dirty="0"/>
              <a:t>the supply curve for coffee if this represents a period in which the supply curve was constant and the demand curve was </a:t>
            </a:r>
            <a:r>
              <a:rPr lang="en-US" sz="2200" dirty="0" smtClean="0"/>
              <a:t>shifting</a:t>
            </a:r>
            <a:endParaRPr lang="en-US" sz="2200" dirty="0"/>
          </a:p>
          <a:p>
            <a:pPr marL="514350" indent="-514350">
              <a:buFont typeface="Arial" charset="0"/>
              <a:buAutoNum type="alphaUcPeriod"/>
            </a:pPr>
            <a:r>
              <a:rPr lang="is-IS" sz="2200" dirty="0" smtClean="0"/>
              <a:t>…</a:t>
            </a:r>
            <a:r>
              <a:rPr lang="en-US" sz="2200" dirty="0" smtClean="0"/>
              <a:t>of </a:t>
            </a:r>
            <a:r>
              <a:rPr lang="en-US" sz="2200" dirty="0"/>
              <a:t>the demand curve </a:t>
            </a:r>
            <a:r>
              <a:rPr lang="en-US" sz="2200" dirty="0" smtClean="0"/>
              <a:t>if </a:t>
            </a:r>
            <a:r>
              <a:rPr lang="en-US" sz="2200" dirty="0"/>
              <a:t>there is only a single </a:t>
            </a:r>
            <a:r>
              <a:rPr lang="en-US" sz="2200" dirty="0" smtClean="0"/>
              <a:t>coffee supplier, and </a:t>
            </a:r>
            <a:r>
              <a:rPr lang="en-US" sz="2200" dirty="0"/>
              <a:t>this firm </a:t>
            </a:r>
            <a:r>
              <a:rPr lang="en-US" sz="2200" dirty="0" smtClean="0"/>
              <a:t>randomly chose </a:t>
            </a:r>
            <a:r>
              <a:rPr lang="en-US" sz="2200" dirty="0"/>
              <a:t>prices each year, during a period in which the demand curve was </a:t>
            </a:r>
            <a:r>
              <a:rPr lang="en-US" sz="2200" dirty="0" smtClean="0"/>
              <a:t>constant</a:t>
            </a:r>
            <a:endParaRPr lang="en-US" altLang="en-US" sz="2200" dirty="0">
              <a:ea typeface="MS PGothic" charset="-128"/>
            </a:endParaRPr>
          </a:p>
        </p:txBody>
      </p:sp>
      <p:sp>
        <p:nvSpPr>
          <p:cNvPr id="5" name="TPPolling"/>
          <p:cNvSpPr/>
          <p:nvPr/>
        </p:nvSpPr>
        <p:spPr>
          <a:xfrm>
            <a:off x="0" y="0"/>
            <a:ext cx="12700" cy="12700"/>
          </a:xfrm>
          <a:prstGeom prst="rect">
            <a:avLst/>
          </a:prstGeom>
          <a:solidFill>
            <a:schemeClr val="accent1">
              <a:alpha val="10000"/>
            </a:schemeClr>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AI1" hidden="1"/>
          <p:cNvSpPr/>
          <p:nvPr>
            <p:custDataLst>
              <p:tags r:id="rId4"/>
            </p:custDataLst>
          </p:nvPr>
        </p:nvSpPr>
        <p:spPr>
          <a:xfrm>
            <a:off x="1172061" y="3838956"/>
            <a:ext cx="5803456" cy="1072896"/>
          </a:xfrm>
          <a:prstGeom prst="roundRect">
            <a:avLst/>
          </a:prstGeom>
          <a:noFill/>
          <a:ln w="25400" cap="flat" cmpd="sng" algn="ctr">
            <a:solidFill>
              <a:schemeClr val="folHlink"/>
            </a:solidFill>
            <a:prstDash val="solid"/>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AI2" hidden="1"/>
          <p:cNvSpPr/>
          <p:nvPr>
            <p:custDataLst>
              <p:tags r:id="rId5"/>
            </p:custDataLst>
          </p:nvPr>
        </p:nvSpPr>
        <p:spPr>
          <a:xfrm>
            <a:off x="1172061" y="4911852"/>
            <a:ext cx="5233353" cy="1408176"/>
          </a:xfrm>
          <a:prstGeom prst="roundRect">
            <a:avLst/>
          </a:prstGeom>
          <a:noFill/>
          <a:ln w="25400" cap="flat" cmpd="sng" algn="ctr">
            <a:solidFill>
              <a:schemeClr val="folHlink"/>
            </a:solidFill>
            <a:prstDash val="solid"/>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ppt_x"/>
                                          </p:val>
                                        </p:tav>
                                        <p:tav tm="100000">
                                          <p:val>
                                            <p:strVal val="#ppt_x"/>
                                          </p:val>
                                        </p:tav>
                                      </p:tavLst>
                                    </p:anim>
                                    <p:anim calcmode="lin" valueType="num">
                                      <p:cBhvr additive="base">
                                        <p:cTn id="13"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autoUpdateAnimBg="0"/>
      <p:bldP spid="3" grpId="0" animBg="1" autoUpdateAnimBg="0"/>
    </p:bld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TPChart" title="Results Chart"/>
          <p:cNvPicPr>
            <a:picLocks/>
          </p:cNvPicPr>
          <p:nvPr>
            <p:custDataLst>
              <p:tags r:id="rId2"/>
            </p:custDataLst>
          </p:nvPr>
        </p:nvPicPr>
        <p:blipFill>
          <a:blip r:embed="rId7">
            <a:extLst>
              <a:ext uri="{28A0092B-C50C-407E-A947-70E740481C1C}">
                <a14:useLocalDpi xmlns:a14="http://schemas.microsoft.com/office/drawing/2010/main" val="0"/>
              </a:ext>
            </a:extLst>
          </a:blip>
          <a:stretch>
            <a:fillRect/>
          </a:stretch>
        </p:blipFill>
        <p:spPr>
          <a:xfrm>
            <a:off x="6032500" y="1600200"/>
            <a:ext cx="6096000" cy="5143500"/>
          </a:xfrm>
          <a:prstGeom prst="rect">
            <a:avLst/>
          </a:prstGeom>
        </p:spPr>
      </p:pic>
      <p:sp>
        <p:nvSpPr>
          <p:cNvPr id="2050" name="TPQuestion" title="Question Text"/>
          <p:cNvSpPr>
            <a:spLocks noGrp="1"/>
          </p:cNvSpPr>
          <p:nvPr>
            <p:ph type="title"/>
          </p:nvPr>
        </p:nvSpPr>
        <p:spPr>
          <a:xfrm>
            <a:off x="609600" y="457201"/>
            <a:ext cx="10972800" cy="1143000"/>
          </a:xfrm>
        </p:spPr>
        <p:txBody>
          <a:bodyPr/>
          <a:lstStyle/>
          <a:p>
            <a:r>
              <a:rPr lang="en-US" altLang="en-US" sz="2800" dirty="0" smtClean="0">
                <a:ea typeface="MS PGothic" charset="-128"/>
              </a:rPr>
              <a:t>True or false: If people who attended university earn more than those who did not, this proves that university makes people more productive.</a:t>
            </a:r>
            <a:endParaRPr lang="en-US" altLang="en-US" sz="2800" dirty="0">
              <a:ea typeface="MS PGothic" charset="-128"/>
            </a:endParaRPr>
          </a:p>
        </p:txBody>
      </p:sp>
      <p:sp>
        <p:nvSpPr>
          <p:cNvPr id="2051" name="TPAnswers" title="Answer Text"/>
          <p:cNvSpPr>
            <a:spLocks noGrp="1"/>
          </p:cNvSpPr>
          <p:nvPr>
            <p:ph idx="1"/>
            <p:custDataLst>
              <p:tags r:id="rId3"/>
            </p:custDataLst>
          </p:nvPr>
        </p:nvSpPr>
        <p:spPr>
          <a:xfrm>
            <a:off x="1981200" y="1600201"/>
            <a:ext cx="4114800" cy="4525963"/>
          </a:xfrm>
        </p:spPr>
        <p:txBody>
          <a:bodyPr>
            <a:normAutofit/>
          </a:bodyPr>
          <a:lstStyle/>
          <a:p>
            <a:pPr marL="514350" indent="-514350">
              <a:buFont typeface="Arial" charset="0"/>
              <a:buAutoNum type="alphaUcPeriod"/>
            </a:pPr>
            <a:r>
              <a:rPr lang="en-US" altLang="en-US" smtClean="0">
                <a:ea typeface="MS PGothic" charset="-128"/>
              </a:rPr>
              <a:t>True</a:t>
            </a:r>
            <a:endParaRPr lang="en-US" altLang="en-US" dirty="0" smtClean="0">
              <a:ea typeface="MS PGothic" charset="-128"/>
            </a:endParaRPr>
          </a:p>
          <a:p>
            <a:pPr marL="514350" indent="-514350">
              <a:buFont typeface="Arial" charset="0"/>
              <a:buAutoNum type="alphaUcPeriod"/>
            </a:pPr>
            <a:r>
              <a:rPr lang="en-US" altLang="en-US" dirty="0" smtClean="0">
                <a:ea typeface="MS PGothic" charset="-128"/>
              </a:rPr>
              <a:t>False</a:t>
            </a:r>
            <a:endParaRPr lang="en-US" altLang="en-US" dirty="0">
              <a:ea typeface="MS PGothic" charset="-128"/>
            </a:endParaRPr>
          </a:p>
        </p:txBody>
      </p:sp>
      <p:sp>
        <p:nvSpPr>
          <p:cNvPr id="6" name="TPPolling"/>
          <p:cNvSpPr/>
          <p:nvPr/>
        </p:nvSpPr>
        <p:spPr>
          <a:xfrm>
            <a:off x="0" y="0"/>
            <a:ext cx="12700" cy="12700"/>
          </a:xfrm>
          <a:prstGeom prst="rect">
            <a:avLst/>
          </a:prstGeom>
          <a:solidFill>
            <a:schemeClr val="accent1">
              <a:alpha val="10000"/>
            </a:schemeClr>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AI1" hidden="1"/>
          <p:cNvSpPr/>
          <p:nvPr>
            <p:custDataLst>
              <p:tags r:id="rId4"/>
            </p:custDataLst>
          </p:nvPr>
        </p:nvSpPr>
        <p:spPr>
          <a:xfrm>
            <a:off x="2561590" y="2133601"/>
            <a:ext cx="851154" cy="585216"/>
          </a:xfrm>
          <a:prstGeom prst="roundRect">
            <a:avLst/>
          </a:prstGeom>
          <a:noFill/>
          <a:ln w="25400" cap="flat" cmpd="sng" algn="ctr">
            <a:solidFill>
              <a:schemeClr val="folHlink"/>
            </a:solidFill>
            <a:prstDash val="solid"/>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autoUpdateAnimBg="0"/>
    </p:bld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4" name="TPChart" title="Results Chart"/>
          <p:cNvPicPr>
            <a:picLocks/>
          </p:cNvPicPr>
          <p:nvPr>
            <p:custDataLst>
              <p:tags r:id="rId2"/>
            </p:custDataLst>
          </p:nvPr>
        </p:nvPicPr>
        <p:blipFill>
          <a:blip r:embed="rId8">
            <a:extLst>
              <a:ext uri="{28A0092B-C50C-407E-A947-70E740481C1C}">
                <a14:useLocalDpi xmlns:a14="http://schemas.microsoft.com/office/drawing/2010/main" val="0"/>
              </a:ext>
            </a:extLst>
          </a:blip>
          <a:stretch>
            <a:fillRect/>
          </a:stretch>
        </p:blipFill>
        <p:spPr>
          <a:xfrm>
            <a:off x="6032500" y="1600200"/>
            <a:ext cx="6096000" cy="5143500"/>
          </a:xfrm>
          <a:prstGeom prst="rect">
            <a:avLst/>
          </a:prstGeom>
        </p:spPr>
      </p:pic>
      <p:sp>
        <p:nvSpPr>
          <p:cNvPr id="13313" name="TPQuestion" title="Question Text"/>
          <p:cNvSpPr>
            <a:spLocks noGrp="1"/>
          </p:cNvSpPr>
          <p:nvPr>
            <p:ph type="title"/>
          </p:nvPr>
        </p:nvSpPr>
        <p:spPr>
          <a:xfrm>
            <a:off x="268941" y="274638"/>
            <a:ext cx="10796767" cy="1733456"/>
          </a:xfrm>
        </p:spPr>
        <p:txBody>
          <a:bodyPr/>
          <a:lstStyle/>
          <a:p>
            <a:r>
              <a:rPr lang="en-US" sz="2400" dirty="0"/>
              <a:t>Gasoline sells for </a:t>
            </a:r>
            <a:r>
              <a:rPr lang="en-US" sz="2400" dirty="0" smtClean="0"/>
              <a:t>£4.00 </a:t>
            </a:r>
            <a:r>
              <a:rPr lang="en-US" sz="2400" dirty="0"/>
              <a:t>per gallon this year, and it sold for </a:t>
            </a:r>
            <a:r>
              <a:rPr lang="en-US" sz="2400" dirty="0" smtClean="0"/>
              <a:t>£3.00 </a:t>
            </a:r>
            <a:r>
              <a:rPr lang="en-US" sz="2400" dirty="0"/>
              <a:t>per gallon last year. But consumers bought more gasoline this year than they did last year. Does this contradict the economic theory that people tend to buy less when the price rises? Choose the </a:t>
            </a:r>
            <a:r>
              <a:rPr lang="en-US" sz="2400" dirty="0" smtClean="0"/>
              <a:t>(one) most </a:t>
            </a:r>
            <a:r>
              <a:rPr lang="en-US" sz="2400" dirty="0"/>
              <a:t>correct response below:</a:t>
            </a:r>
            <a:br>
              <a:rPr lang="en-US" sz="2400" dirty="0"/>
            </a:br>
            <a:endParaRPr lang="en-US" altLang="en-US" sz="2400" dirty="0">
              <a:ea typeface="MS PGothic" charset="-128"/>
            </a:endParaRPr>
          </a:p>
        </p:txBody>
      </p:sp>
      <p:sp>
        <p:nvSpPr>
          <p:cNvPr id="13314" name="TPAnswers" title="Answer Text"/>
          <p:cNvSpPr>
            <a:spLocks noGrp="1"/>
          </p:cNvSpPr>
          <p:nvPr>
            <p:ph idx="1"/>
            <p:custDataLst>
              <p:tags r:id="rId3"/>
            </p:custDataLst>
          </p:nvPr>
        </p:nvSpPr>
        <p:spPr>
          <a:xfrm>
            <a:off x="475129" y="2186361"/>
            <a:ext cx="5961529" cy="4525963"/>
          </a:xfrm>
        </p:spPr>
        <p:txBody>
          <a:bodyPr>
            <a:noAutofit/>
          </a:bodyPr>
          <a:lstStyle/>
          <a:p>
            <a:pPr marL="514350" indent="-514350">
              <a:buFont typeface="Arial" charset="0"/>
              <a:buAutoNum type="alphaUcPeriod"/>
            </a:pPr>
            <a:r>
              <a:rPr lang="en-US" altLang="en-US" sz="2400" dirty="0" smtClean="0">
                <a:ea typeface="MS PGothic" charset="-128"/>
              </a:rPr>
              <a:t>Yes; this violates the ‘iron law of demand’</a:t>
            </a:r>
          </a:p>
          <a:p>
            <a:pPr marL="514350" indent="-514350">
              <a:buFont typeface="Arial" charset="0"/>
              <a:buAutoNum type="alphaUcPeriod"/>
            </a:pPr>
            <a:r>
              <a:rPr lang="en-US" altLang="en-US" sz="2400" dirty="0">
                <a:ea typeface="MS PGothic" charset="-128"/>
              </a:rPr>
              <a:t>No, because this theory </a:t>
            </a:r>
            <a:r>
              <a:rPr lang="en-US" altLang="en-US" sz="2400" dirty="0" smtClean="0">
                <a:ea typeface="MS PGothic" charset="-128"/>
              </a:rPr>
              <a:t>is not testable</a:t>
            </a:r>
          </a:p>
          <a:p>
            <a:pPr marL="514350" indent="-514350">
              <a:buFont typeface="Arial" charset="0"/>
              <a:buAutoNum type="alphaUcPeriod"/>
            </a:pPr>
            <a:r>
              <a:rPr lang="en-US" altLang="en-US" sz="2400" dirty="0">
                <a:ea typeface="MS PGothic" charset="-128"/>
              </a:rPr>
              <a:t>No, because </a:t>
            </a:r>
            <a:r>
              <a:rPr lang="en-US" altLang="en-US" sz="2400" dirty="0" smtClean="0">
                <a:ea typeface="MS PGothic" charset="-128"/>
              </a:rPr>
              <a:t>‘all other things’ </a:t>
            </a:r>
            <a:r>
              <a:rPr lang="en-US" altLang="en-US" sz="2400" dirty="0">
                <a:ea typeface="MS PGothic" charset="-128"/>
              </a:rPr>
              <a:t>may not be equal from year to </a:t>
            </a:r>
            <a:r>
              <a:rPr lang="en-US" altLang="en-US" sz="2400" dirty="0" smtClean="0">
                <a:ea typeface="MS PGothic" charset="-128"/>
              </a:rPr>
              <a:t>year</a:t>
            </a:r>
          </a:p>
          <a:p>
            <a:pPr marL="514350" indent="-514350">
              <a:buFont typeface="Arial" charset="0"/>
              <a:buAutoNum type="alphaUcPeriod"/>
            </a:pPr>
            <a:r>
              <a:rPr lang="en-US" altLang="en-US" sz="2400" dirty="0">
                <a:ea typeface="MS PGothic" charset="-128"/>
              </a:rPr>
              <a:t>Yes, because this is empirical evidence </a:t>
            </a:r>
            <a:endParaRPr lang="en-US" altLang="en-US" sz="2400" dirty="0" smtClean="0">
              <a:ea typeface="MS PGothic" charset="-128"/>
            </a:endParaRPr>
          </a:p>
          <a:p>
            <a:pPr marL="514350" indent="-514350">
              <a:buFont typeface="Arial" charset="0"/>
              <a:buAutoNum type="alphaUcPeriod"/>
            </a:pPr>
            <a:r>
              <a:rPr lang="en-US" altLang="en-US" sz="2400" dirty="0">
                <a:ea typeface="MS PGothic" charset="-128"/>
              </a:rPr>
              <a:t>No, because </a:t>
            </a:r>
            <a:r>
              <a:rPr lang="en-US" altLang="en-US" sz="2400" dirty="0" smtClean="0">
                <a:ea typeface="MS PGothic" charset="-128"/>
              </a:rPr>
              <a:t>‘quantity demand’ </a:t>
            </a:r>
            <a:r>
              <a:rPr lang="en-US" altLang="en-US" sz="2400" dirty="0">
                <a:ea typeface="MS PGothic" charset="-128"/>
              </a:rPr>
              <a:t>cannot be </a:t>
            </a:r>
            <a:r>
              <a:rPr lang="en-US" altLang="en-US" sz="2400" dirty="0" smtClean="0">
                <a:ea typeface="MS PGothic" charset="-128"/>
              </a:rPr>
              <a:t>compared from year to year.</a:t>
            </a:r>
          </a:p>
        </p:txBody>
      </p:sp>
      <p:sp>
        <p:nvSpPr>
          <p:cNvPr id="5" name="TPPolling"/>
          <p:cNvSpPr/>
          <p:nvPr/>
        </p:nvSpPr>
        <p:spPr>
          <a:xfrm>
            <a:off x="0" y="0"/>
            <a:ext cx="12700" cy="12700"/>
          </a:xfrm>
          <a:prstGeom prst="rect">
            <a:avLst/>
          </a:prstGeom>
          <a:solidFill>
            <a:schemeClr val="accent1">
              <a:alpha val="10000"/>
            </a:schemeClr>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CAI1" title="Correct Answer Indicator"/>
          <p:cNvSpPr/>
          <p:nvPr>
            <p:custDataLst>
              <p:tags r:id="rId4"/>
            </p:custDataLst>
          </p:nvPr>
        </p:nvSpPr>
        <p:spPr>
          <a:xfrm>
            <a:off x="241449" y="2695208"/>
            <a:ext cx="292100" cy="292100"/>
          </a:xfrm>
          <a:prstGeom prst="smileyFace">
            <a:avLst/>
          </a:prstGeom>
          <a:solidFill>
            <a:srgbClr val="FFFF00"/>
          </a:solidFill>
          <a:ln w="25400"/>
          <a:effectLst>
            <a:prstShdw prst="shdw14" dist="35921" dir="2700000">
              <a:scrgbClr r="0" g="0" b="0">
                <a:alpha val="50000"/>
              </a:scrgbClr>
            </a:prst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CAI2" title="Correct Answer Indicator"/>
          <p:cNvSpPr/>
          <p:nvPr>
            <p:custDataLst>
              <p:tags r:id="rId5"/>
            </p:custDataLst>
          </p:nvPr>
        </p:nvSpPr>
        <p:spPr>
          <a:xfrm>
            <a:off x="241449" y="3134120"/>
            <a:ext cx="292100" cy="292100"/>
          </a:xfrm>
          <a:prstGeom prst="smileyFace">
            <a:avLst/>
          </a:prstGeom>
          <a:solidFill>
            <a:srgbClr val="FFFF00"/>
          </a:solidFill>
          <a:ln w="25400"/>
          <a:effectLst>
            <a:prstShdw prst="shdw14" dist="35921" dir="2700000">
              <a:scrgbClr r="0" g="0" b="0">
                <a:alpha val="50000"/>
              </a:scrgbClr>
            </a:prst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TPCountdown" title="Countdown Timer"/>
          <p:cNvGrpSpPr/>
          <p:nvPr>
            <p:custDataLst>
              <p:tags r:id="rId6"/>
            </p:custDataLst>
          </p:nvPr>
        </p:nvGrpSpPr>
        <p:grpSpPr>
          <a:xfrm>
            <a:off x="10795000" y="6096000"/>
            <a:ext cx="1270000" cy="635000"/>
            <a:chOff x="7683500" y="5842000"/>
            <a:chExt cx="1270000" cy="635000"/>
          </a:xfrm>
        </p:grpSpPr>
        <p:sp>
          <p:nvSpPr>
            <p:cNvPr id="18" name="CountdownShape"/>
            <p:cNvSpPr/>
            <p:nvPr/>
          </p:nvSpPr>
          <p:spPr>
            <a:xfrm>
              <a:off x="7683500" y="5842000"/>
              <a:ext cx="1270000" cy="635000"/>
            </a:xfrm>
            <a:prstGeom prst="cube">
              <a:avLst/>
            </a:prstGeom>
            <a:solidFill>
              <a:srgbClr val="33333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CountdownText"/>
            <p:cNvSpPr txBox="1"/>
            <p:nvPr/>
          </p:nvSpPr>
          <p:spPr>
            <a:xfrm>
              <a:off x="7785100" y="6045200"/>
              <a:ext cx="889000" cy="381000"/>
            </a:xfrm>
            <a:prstGeom prst="rect">
              <a:avLst/>
            </a:prstGeom>
            <a:noFill/>
            <a:ln>
              <a:solidFill>
                <a:srgbClr val="000000"/>
              </a:solidFill>
            </a:ln>
          </p:spPr>
          <p:txBody>
            <a:bodyPr vert="horz" rtlCol="0" anchor="ctr" anchorCtr="1">
              <a:noAutofit/>
            </a:bodyPr>
            <a:lstStyle/>
            <a:p>
              <a:pPr algn="r"/>
              <a:r>
                <a:rPr lang="en-US" b="1" smtClean="0">
                  <a:solidFill>
                    <a:srgbClr val="FF0000"/>
                  </a:solidFill>
                  <a:latin typeface="Tahoma" charset="0"/>
                </a:rPr>
                <a:t>:90</a:t>
              </a:r>
              <a:endParaRPr lang="en-US" b="1">
                <a:solidFill>
                  <a:srgbClr val="FF0000"/>
                </a:solidFill>
                <a:latin typeface="Tahoma" charset="0"/>
              </a:endParaRPr>
            </a:p>
          </p:txBody>
        </p:sp>
        <p:cxnSp>
          <p:nvCxnSpPr>
            <p:cNvPr id="20" name="CountdownLine"/>
            <p:cNvCxnSpPr/>
            <p:nvPr/>
          </p:nvCxnSpPr>
          <p:spPr>
            <a:xfrm>
              <a:off x="8001000" y="5943600"/>
              <a:ext cx="508000" cy="0"/>
            </a:xfrm>
            <a:prstGeom prst="line">
              <a:avLst/>
            </a:prstGeom>
            <a:ln w="38100"/>
          </p:spPr>
          <p:style>
            <a:lnRef idx="1">
              <a:schemeClr val="accent1"/>
            </a:lnRef>
            <a:fillRef idx="0">
              <a:schemeClr val="accent1"/>
            </a:fillRef>
            <a:effectRef idx="0">
              <a:schemeClr val="accent1"/>
            </a:effectRef>
            <a:fontRef idx="minor">
              <a:schemeClr val="tx1"/>
            </a:fontRef>
          </p:style>
        </p:cxnSp>
      </p:grpSp>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TPChart" title="Results Chart"/>
          <p:cNvPicPr>
            <a:picLocks/>
          </p:cNvPicPr>
          <p:nvPr>
            <p:custDataLst>
              <p:tags r:id="rId2"/>
            </p:custDataLst>
          </p:nvPr>
        </p:nvPicPr>
        <p:blipFill>
          <a:blip r:embed="rId8">
            <a:extLst>
              <a:ext uri="{28A0092B-C50C-407E-A947-70E740481C1C}">
                <a14:useLocalDpi xmlns:a14="http://schemas.microsoft.com/office/drawing/2010/main" val="0"/>
              </a:ext>
            </a:extLst>
          </a:blip>
          <a:stretch>
            <a:fillRect/>
          </a:stretch>
        </p:blipFill>
        <p:spPr>
          <a:xfrm>
            <a:off x="6783917" y="1600200"/>
            <a:ext cx="4572000" cy="5143500"/>
          </a:xfrm>
          <a:prstGeom prst="rect">
            <a:avLst/>
          </a:prstGeom>
        </p:spPr>
      </p:pic>
      <p:sp>
        <p:nvSpPr>
          <p:cNvPr id="13313" name="TPQuestion" title="Question Text"/>
          <p:cNvSpPr>
            <a:spLocks noGrp="1"/>
          </p:cNvSpPr>
          <p:nvPr>
            <p:ph type="title"/>
          </p:nvPr>
        </p:nvSpPr>
        <p:spPr>
          <a:xfrm>
            <a:off x="1284051" y="0"/>
            <a:ext cx="10298349" cy="744539"/>
          </a:xfrm>
        </p:spPr>
        <p:txBody>
          <a:bodyPr/>
          <a:lstStyle/>
          <a:p>
            <a:r>
              <a:rPr lang="en-US" altLang="en-US" sz="2000" dirty="0" smtClean="0">
                <a:ea typeface="MS PGothic" charset="-128"/>
              </a:rPr>
              <a:t>In the diagram below, good 1 (horizontal axis) is, in this range (choose all are correct</a:t>
            </a:r>
            <a:r>
              <a:rPr lang="en-US" altLang="en-US" sz="2000" dirty="0" smtClean="0">
                <a:ea typeface="MS PGothic" charset="-128"/>
              </a:rPr>
              <a:t>)</a:t>
            </a:r>
            <a:endParaRPr lang="en-US" altLang="en-US" sz="2000" dirty="0">
              <a:ea typeface="MS PGothic" charset="-128"/>
            </a:endParaRPr>
          </a:p>
        </p:txBody>
      </p:sp>
      <p:sp>
        <p:nvSpPr>
          <p:cNvPr id="13314" name="TPAnswers" title="Answer Text"/>
          <p:cNvSpPr>
            <a:spLocks noGrp="1"/>
          </p:cNvSpPr>
          <p:nvPr>
            <p:ph idx="1"/>
            <p:custDataLst>
              <p:tags r:id="rId3"/>
            </p:custDataLst>
          </p:nvPr>
        </p:nvSpPr>
        <p:spPr>
          <a:xfrm>
            <a:off x="663576" y="4978400"/>
            <a:ext cx="7118552" cy="1701800"/>
          </a:xfrm>
        </p:spPr>
        <p:txBody>
          <a:bodyPr>
            <a:normAutofit fontScale="55000" lnSpcReduction="20000"/>
          </a:bodyPr>
          <a:lstStyle/>
          <a:p>
            <a:pPr marL="514350" indent="-514350">
              <a:spcBef>
                <a:spcPts val="769"/>
              </a:spcBef>
              <a:buFont typeface="Arial" charset="0"/>
              <a:buAutoNum type="alphaUcPeriod"/>
            </a:pPr>
            <a:r>
              <a:rPr lang="en-US" altLang="en-US" dirty="0" smtClean="0">
                <a:ea typeface="MS PGothic" charset="-128"/>
              </a:rPr>
              <a:t>Good 1 is Normal</a:t>
            </a:r>
          </a:p>
          <a:p>
            <a:pPr marL="514350" indent="-514350">
              <a:spcBef>
                <a:spcPts val="769"/>
              </a:spcBef>
              <a:buFont typeface="Arial" charset="0"/>
              <a:buAutoNum type="alphaUcPeriod"/>
            </a:pPr>
            <a:r>
              <a:rPr lang="en-US" altLang="en-US" dirty="0" smtClean="0">
                <a:ea typeface="MS PGothic" charset="-128"/>
              </a:rPr>
              <a:t>Good 1 is Inferior</a:t>
            </a:r>
          </a:p>
          <a:p>
            <a:pPr marL="514350" indent="-514350">
              <a:spcBef>
                <a:spcPts val="769"/>
              </a:spcBef>
              <a:buFont typeface="Arial" charset="0"/>
              <a:buAutoNum type="alphaUcPeriod"/>
            </a:pPr>
            <a:r>
              <a:rPr lang="en-US" altLang="en-US" dirty="0" smtClean="0">
                <a:ea typeface="MS PGothic" charset="-128"/>
              </a:rPr>
              <a:t>Good 1 </a:t>
            </a:r>
            <a:r>
              <a:rPr lang="en-US" altLang="en-US" dirty="0" err="1" smtClean="0">
                <a:ea typeface="MS PGothic" charset="-128"/>
              </a:rPr>
              <a:t>Giffen</a:t>
            </a:r>
            <a:endParaRPr lang="en-US" altLang="en-US" dirty="0" smtClean="0">
              <a:ea typeface="MS PGothic" charset="-128"/>
            </a:endParaRPr>
          </a:p>
          <a:p>
            <a:pPr marL="514350" indent="-514350">
              <a:spcBef>
                <a:spcPts val="769"/>
              </a:spcBef>
              <a:buFont typeface="Arial" charset="0"/>
              <a:buAutoNum type="alphaUcPeriod"/>
            </a:pPr>
            <a:r>
              <a:rPr lang="en-US" altLang="en-US" dirty="0" smtClean="0">
                <a:ea typeface="MS PGothic" charset="-128"/>
              </a:rPr>
              <a:t>Good 2 is a (gross) complement for good 1</a:t>
            </a:r>
          </a:p>
          <a:p>
            <a:pPr marL="514350" indent="-514350">
              <a:spcBef>
                <a:spcPts val="769"/>
              </a:spcBef>
              <a:buFont typeface="Arial" charset="0"/>
              <a:buAutoNum type="alphaUcPeriod"/>
            </a:pPr>
            <a:r>
              <a:rPr lang="en-US" altLang="en-US" dirty="0" smtClean="0">
                <a:ea typeface="MS PGothic" charset="-128"/>
              </a:rPr>
              <a:t>Good 2 is a (gross) substitute for good 1</a:t>
            </a:r>
          </a:p>
          <a:p>
            <a:pPr marL="514350" indent="-514350">
              <a:spcBef>
                <a:spcPts val="769"/>
              </a:spcBef>
              <a:buFont typeface="Arial" charset="0"/>
              <a:buAutoNum type="alphaUcPeriod"/>
            </a:pPr>
            <a:endParaRPr lang="en-US" altLang="en-US" dirty="0">
              <a:ea typeface="MS PGothic" charset="-128"/>
            </a:endParaRPr>
          </a:p>
        </p:txBody>
      </p:sp>
      <p:pic>
        <p:nvPicPr>
          <p:cNvPr id="7" name="Picture 6"/>
          <p:cNvPicPr>
            <a:picLocks noChangeAspect="1"/>
          </p:cNvPicPr>
          <p:nvPr/>
        </p:nvPicPr>
        <p:blipFill>
          <a:blip r:embed="rId9"/>
          <a:stretch>
            <a:fillRect/>
          </a:stretch>
        </p:blipFill>
        <p:spPr>
          <a:xfrm>
            <a:off x="663576" y="575206"/>
            <a:ext cx="7286624" cy="4153194"/>
          </a:xfrm>
          <a:prstGeom prst="rect">
            <a:avLst/>
          </a:prstGeom>
        </p:spPr>
      </p:pic>
      <p:sp>
        <p:nvSpPr>
          <p:cNvPr id="14" name="CAI1" title="Correct Answer Indicator"/>
          <p:cNvSpPr/>
          <p:nvPr>
            <p:custDataLst>
              <p:tags r:id="rId4"/>
            </p:custDataLst>
          </p:nvPr>
        </p:nvSpPr>
        <p:spPr>
          <a:xfrm>
            <a:off x="521336" y="5083387"/>
            <a:ext cx="177800" cy="177800"/>
          </a:xfrm>
          <a:prstGeom prst="smileyFace">
            <a:avLst/>
          </a:prstGeom>
          <a:solidFill>
            <a:srgbClr val="FFFF00"/>
          </a:solidFill>
          <a:ln w="25400"/>
          <a:effectLst>
            <a:prstShdw prst="shdw14" dist="35921" dir="2700000">
              <a:scrgbClr r="0" g="0" b="0">
                <a:alpha val="50000"/>
              </a:scrgbClr>
            </a:prst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CAI2" title="Correct Answer Indicator"/>
          <p:cNvSpPr/>
          <p:nvPr>
            <p:custDataLst>
              <p:tags r:id="rId5"/>
            </p:custDataLst>
          </p:nvPr>
        </p:nvSpPr>
        <p:spPr>
          <a:xfrm>
            <a:off x="521336" y="5944955"/>
            <a:ext cx="177800" cy="177800"/>
          </a:xfrm>
          <a:prstGeom prst="smileyFace">
            <a:avLst/>
          </a:prstGeom>
          <a:solidFill>
            <a:srgbClr val="FFFF00"/>
          </a:solidFill>
          <a:ln w="25400"/>
          <a:effectLst>
            <a:prstShdw prst="shdw14" dist="35921" dir="2700000">
              <a:scrgbClr r="0" g="0" b="0">
                <a:alpha val="50000"/>
              </a:scrgbClr>
            </a:prst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TPCountdown" title="Countdown Timer"/>
          <p:cNvGrpSpPr/>
          <p:nvPr>
            <p:custDataLst>
              <p:tags r:id="rId6"/>
            </p:custDataLst>
          </p:nvPr>
        </p:nvGrpSpPr>
        <p:grpSpPr>
          <a:xfrm>
            <a:off x="10795000" y="6096000"/>
            <a:ext cx="1270000" cy="635000"/>
            <a:chOff x="7683500" y="5842000"/>
            <a:chExt cx="1270000" cy="635000"/>
          </a:xfrm>
        </p:grpSpPr>
        <p:sp>
          <p:nvSpPr>
            <p:cNvPr id="2" name="CountdownShape"/>
            <p:cNvSpPr/>
            <p:nvPr/>
          </p:nvSpPr>
          <p:spPr>
            <a:xfrm>
              <a:off x="7683500" y="5842000"/>
              <a:ext cx="1270000" cy="635000"/>
            </a:xfrm>
            <a:prstGeom prst="cube">
              <a:avLst/>
            </a:prstGeom>
            <a:solidFill>
              <a:srgbClr val="33333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untdownText"/>
            <p:cNvSpPr txBox="1"/>
            <p:nvPr/>
          </p:nvSpPr>
          <p:spPr>
            <a:xfrm>
              <a:off x="7785100" y="6045200"/>
              <a:ext cx="889000" cy="381000"/>
            </a:xfrm>
            <a:prstGeom prst="rect">
              <a:avLst/>
            </a:prstGeom>
            <a:noFill/>
            <a:ln>
              <a:solidFill>
                <a:srgbClr val="000000"/>
              </a:solidFill>
            </a:ln>
          </p:spPr>
          <p:txBody>
            <a:bodyPr vert="horz" rtlCol="0" anchor="ctr" anchorCtr="1">
              <a:noAutofit/>
            </a:bodyPr>
            <a:lstStyle/>
            <a:p>
              <a:pPr algn="r"/>
              <a:r>
                <a:rPr lang="en-US" b="1" dirty="0" smtClean="0">
                  <a:solidFill>
                    <a:srgbClr val="FF0000"/>
                  </a:solidFill>
                  <a:latin typeface="Tahoma" charset="0"/>
                </a:rPr>
                <a:t>1:20</a:t>
              </a:r>
              <a:endParaRPr lang="en-US" b="1" dirty="0">
                <a:solidFill>
                  <a:srgbClr val="FF0000"/>
                </a:solidFill>
                <a:latin typeface="Tahoma" charset="0"/>
              </a:endParaRPr>
            </a:p>
          </p:txBody>
        </p:sp>
        <p:cxnSp>
          <p:nvCxnSpPr>
            <p:cNvPr id="4" name="CountdownLine"/>
            <p:cNvCxnSpPr/>
            <p:nvPr/>
          </p:nvCxnSpPr>
          <p:spPr>
            <a:xfrm>
              <a:off x="8001000" y="5943600"/>
              <a:ext cx="508000" cy="0"/>
            </a:xfrm>
            <a:prstGeom prst="line">
              <a:avLst/>
            </a:prstGeom>
            <a:ln w="38100"/>
          </p:spPr>
          <p:style>
            <a:lnRef idx="1">
              <a:schemeClr val="accent1"/>
            </a:lnRef>
            <a:fillRef idx="0">
              <a:schemeClr val="accent1"/>
            </a:fillRef>
            <a:effectRef idx="0">
              <a:schemeClr val="accent1"/>
            </a:effectRef>
            <a:fontRef idx="minor">
              <a:schemeClr val="tx1"/>
            </a:fontRef>
          </p:style>
        </p:cxnSp>
      </p:grpSp>
    </p:spTree>
    <p:custDataLst>
      <p:tags r:id="rId1"/>
    </p:custData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a:p>
        </p:txBody>
      </p:sp>
      <p:sp>
        <p:nvSpPr>
          <p:cNvPr id="4" name="TextBox 3"/>
          <p:cNvSpPr txBox="1"/>
          <p:nvPr/>
        </p:nvSpPr>
        <p:spPr>
          <a:xfrm>
            <a:off x="609599" y="844062"/>
            <a:ext cx="10105293" cy="4339650"/>
          </a:xfrm>
          <a:prstGeom prst="rect">
            <a:avLst/>
          </a:prstGeom>
          <a:solidFill>
            <a:schemeClr val="tx2">
              <a:lumMod val="50000"/>
            </a:schemeClr>
          </a:solidFill>
        </p:spPr>
        <p:txBody>
          <a:bodyPr wrap="square" rtlCol="0">
            <a:spAutoFit/>
          </a:bodyPr>
          <a:lstStyle/>
          <a:p>
            <a:pPr algn="ctr"/>
            <a:r>
              <a:rPr lang="en-US" sz="13800" b="1" dirty="0" smtClean="0">
                <a:solidFill>
                  <a:srgbClr val="FF0000"/>
                </a:solidFill>
              </a:rPr>
              <a:t>Challenge question</a:t>
            </a:r>
            <a:endParaRPr lang="en-US" sz="13800" b="1" dirty="0">
              <a:solidFill>
                <a:srgbClr val="FF0000"/>
              </a:solidFill>
            </a:endParaRPr>
          </a:p>
        </p:txBody>
      </p:sp>
    </p:spTree>
    <p:extLst>
      <p:ext uri="{BB962C8B-B14F-4D97-AF65-F5344CB8AC3E}">
        <p14:creationId xmlns:p14="http://schemas.microsoft.com/office/powerpoint/2010/main" val="188567024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1"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2" name="Here It Is.wav"/>
                                        </p:tgtEl>
                                      </p:cMediaNode>
                                    </p:audio>
                                  </p:subTnLst>
                                </p:cTn>
                              </p:par>
                            </p:childTnLst>
                          </p:cTn>
                        </p:par>
                      </p:childTnLst>
                    </p:cTn>
                  </p:par>
                  <p:par>
                    <p:cTn id="9" fill="hold">
                      <p:stCondLst>
                        <p:cond delay="indefinite"/>
                      </p:stCondLst>
                      <p:childTnLst>
                        <p:par>
                          <p:cTn id="10" fill="hold">
                            <p:stCondLst>
                              <p:cond delay="0"/>
                            </p:stCondLst>
                            <p:childTnLst>
                              <p:par>
                                <p:cTn id="11" presetID="10" presetClass="emph" presetSubtype="0" fill="hold" grpId="2" nodeType="clickEffect">
                                  <p:stCondLst>
                                    <p:cond delay="0"/>
                                  </p:stCondLst>
                                  <p:childTnLst>
                                    <p:anim calcmode="discrete" valueType="str">
                                      <p:cBhvr override="childStyle">
                                        <p:cTn id="12" dur="2000" fill="hold"/>
                                        <p:tgtEl>
                                          <p:spTgt spid="4"/>
                                        </p:tgtEl>
                                        <p:attrNameLst>
                                          <p:attrName>style.fontWeight</p:attrName>
                                        </p:attrNameLst>
                                      </p:cBhvr>
                                      <p:tavLst>
                                        <p:tav tm="0">
                                          <p:val>
                                            <p:strVal val="normal"/>
                                          </p:val>
                                        </p:tav>
                                        <p:tav tm="50000">
                                          <p:val>
                                            <p:strVal val="bold"/>
                                          </p:val>
                                        </p:tav>
                                        <p:tav tm="60000">
                                          <p:val>
                                            <p:strVal val="normal"/>
                                          </p:val>
                                        </p:tav>
                                        <p:tav tm="100000">
                                          <p:val>
                                            <p:strVal val="normal"/>
                                          </p:val>
                                        </p:tav>
                                      </p:tavLst>
                                    </p:anim>
                                  </p:childTnLst>
                                </p:cTn>
                              </p:par>
                            </p:childTnLst>
                          </p:cTn>
                        </p:par>
                      </p:childTnLst>
                    </p:cTn>
                  </p:par>
                  <p:par>
                    <p:cTn id="13" fill="hold">
                      <p:stCondLst>
                        <p:cond delay="indefinite"/>
                      </p:stCondLst>
                      <p:childTnLst>
                        <p:par>
                          <p:cTn id="14" fill="hold">
                            <p:stCondLst>
                              <p:cond delay="0"/>
                            </p:stCondLst>
                            <p:childTnLst>
                              <p:par>
                                <p:cTn id="15" presetID="21" presetClass="exit" presetSubtype="1" fill="hold" grpId="0" nodeType="clickEffect">
                                  <p:stCondLst>
                                    <p:cond delay="0"/>
                                  </p:stCondLst>
                                  <p:childTnLst>
                                    <p:animEffect transition="out" filter="wheel(1)">
                                      <p:cBhvr>
                                        <p:cTn id="16" dur="2000"/>
                                        <p:tgtEl>
                                          <p:spTgt spid="4"/>
                                        </p:tgtEl>
                                      </p:cBhvr>
                                    </p:animEffect>
                                    <p:set>
                                      <p:cBhvr>
                                        <p:cTn id="17" dur="1" fill="hold">
                                          <p:stCondLst>
                                            <p:cond delay="19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4" grpId="2"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TPChart" title="Results Chart"/>
          <p:cNvPicPr>
            <a:picLocks/>
          </p:cNvPicPr>
          <p:nvPr>
            <p:custDataLst>
              <p:tags r:id="rId2"/>
            </p:custDataLst>
          </p:nvPr>
        </p:nvPicPr>
        <p:blipFill>
          <a:blip r:embed="rId9">
            <a:extLst>
              <a:ext uri="{28A0092B-C50C-407E-A947-70E740481C1C}">
                <a14:useLocalDpi xmlns:a14="http://schemas.microsoft.com/office/drawing/2010/main" val="0"/>
              </a:ext>
            </a:extLst>
          </a:blip>
          <a:stretch>
            <a:fillRect/>
          </a:stretch>
        </p:blipFill>
        <p:spPr>
          <a:xfrm>
            <a:off x="5906994" y="2186361"/>
            <a:ext cx="6096000" cy="5143500"/>
          </a:xfrm>
          <a:prstGeom prst="rect">
            <a:avLst/>
          </a:prstGeom>
        </p:spPr>
      </p:pic>
      <p:sp>
        <p:nvSpPr>
          <p:cNvPr id="13313" name="TPQuestion" title="Question Text"/>
          <p:cNvSpPr>
            <a:spLocks noGrp="1"/>
          </p:cNvSpPr>
          <p:nvPr>
            <p:ph type="title"/>
          </p:nvPr>
        </p:nvSpPr>
        <p:spPr>
          <a:xfrm>
            <a:off x="268941" y="274638"/>
            <a:ext cx="10796767" cy="1733456"/>
          </a:xfrm>
        </p:spPr>
        <p:txBody>
          <a:bodyPr/>
          <a:lstStyle/>
          <a:p>
            <a:r>
              <a:rPr lang="en-US" altLang="en-US" sz="2800" i="1" dirty="0" smtClean="0">
                <a:ea typeface="MS PGothic" charset="-128"/>
              </a:rPr>
              <a:t>(Choose all that are correct) </a:t>
            </a:r>
            <a:r>
              <a:rPr lang="en-US" altLang="en-US" sz="2800" dirty="0" smtClean="0">
                <a:ea typeface="MS PGothic" charset="-128"/>
              </a:rPr>
              <a:t/>
            </a:r>
            <a:br>
              <a:rPr lang="en-US" altLang="en-US" sz="2800" dirty="0" smtClean="0">
                <a:ea typeface="MS PGothic" charset="-128"/>
              </a:rPr>
            </a:br>
            <a:r>
              <a:rPr lang="en-US" altLang="en-US" sz="2800" dirty="0" smtClean="0">
                <a:ea typeface="MS PGothic" charset="-128"/>
              </a:rPr>
              <a:t>If </a:t>
            </a:r>
            <a:r>
              <a:rPr lang="en-US" altLang="en-US" sz="2800" dirty="0">
                <a:ea typeface="MS PGothic" charset="-128"/>
              </a:rPr>
              <a:t>market demand for a good </a:t>
            </a:r>
            <a:r>
              <a:rPr lang="en-US" altLang="en-US" sz="2800" dirty="0" smtClean="0">
                <a:ea typeface="MS PGothic" charset="-128"/>
              </a:rPr>
              <a:t>is </a:t>
            </a:r>
            <a:r>
              <a:rPr lang="en-US" altLang="en-US" sz="2800" b="1" dirty="0" smtClean="0">
                <a:ea typeface="MS PGothic" charset="-128"/>
              </a:rPr>
              <a:t>price-elastic</a:t>
            </a:r>
            <a:r>
              <a:rPr lang="en-US" altLang="en-US" sz="2800" dirty="0" smtClean="0">
                <a:ea typeface="MS PGothic" charset="-128"/>
              </a:rPr>
              <a:t> </a:t>
            </a:r>
            <a:r>
              <a:rPr lang="en-US" altLang="en-US" sz="2800" dirty="0">
                <a:ea typeface="MS PGothic" charset="-128"/>
              </a:rPr>
              <a:t>at current prices, </a:t>
            </a:r>
            <a:r>
              <a:rPr lang="en-US" altLang="en-US" sz="2800" dirty="0" smtClean="0">
                <a:ea typeface="MS PGothic" charset="-128"/>
              </a:rPr>
              <a:t/>
            </a:r>
            <a:br>
              <a:rPr lang="en-US" altLang="en-US" sz="2800" dirty="0" smtClean="0">
                <a:ea typeface="MS PGothic" charset="-128"/>
              </a:rPr>
            </a:br>
            <a:r>
              <a:rPr lang="en-US" altLang="en-US" sz="2800" dirty="0" smtClean="0">
                <a:ea typeface="MS PGothic" charset="-128"/>
              </a:rPr>
              <a:t>a </a:t>
            </a:r>
            <a:r>
              <a:rPr lang="en-US" altLang="en-US" sz="2800" i="1" u="sng" dirty="0" smtClean="0">
                <a:ea typeface="MS PGothic" charset="-128"/>
              </a:rPr>
              <a:t>reduction</a:t>
            </a:r>
            <a:r>
              <a:rPr lang="en-US" altLang="en-US" sz="2800" dirty="0" smtClean="0">
                <a:ea typeface="MS PGothic" charset="-128"/>
              </a:rPr>
              <a:t> in the variable cost of production for all firms, </a:t>
            </a:r>
            <a:br>
              <a:rPr lang="en-US" altLang="en-US" sz="2800" dirty="0" smtClean="0">
                <a:ea typeface="MS PGothic" charset="-128"/>
              </a:rPr>
            </a:br>
            <a:r>
              <a:rPr lang="en-US" altLang="en-US" sz="2800" dirty="0" smtClean="0">
                <a:ea typeface="MS PGothic" charset="-128"/>
              </a:rPr>
              <a:t>under perfect competition, in the short run, will cause</a:t>
            </a:r>
            <a:r>
              <a:rPr lang="mr-IN" altLang="en-US" sz="2800" dirty="0" smtClean="0">
                <a:ea typeface="MS PGothic" charset="-128"/>
              </a:rPr>
              <a:t>…</a:t>
            </a:r>
            <a:endParaRPr lang="en-US" altLang="en-US" sz="2800" dirty="0">
              <a:ea typeface="MS PGothic" charset="-128"/>
            </a:endParaRPr>
          </a:p>
        </p:txBody>
      </p:sp>
      <p:sp>
        <p:nvSpPr>
          <p:cNvPr id="13314" name="TPAnswers" title="Answer Text"/>
          <p:cNvSpPr>
            <a:spLocks noGrp="1"/>
          </p:cNvSpPr>
          <p:nvPr>
            <p:ph idx="1"/>
            <p:custDataLst>
              <p:tags r:id="rId3"/>
            </p:custDataLst>
          </p:nvPr>
        </p:nvSpPr>
        <p:spPr>
          <a:xfrm>
            <a:off x="475129" y="3048000"/>
            <a:ext cx="5961529" cy="3664324"/>
          </a:xfrm>
        </p:spPr>
        <p:txBody>
          <a:bodyPr>
            <a:noAutofit/>
          </a:bodyPr>
          <a:lstStyle/>
          <a:p>
            <a:pPr marL="514350" indent="-514350">
              <a:buFont typeface="Arial" charset="0"/>
              <a:buAutoNum type="alphaUcPeriod"/>
            </a:pPr>
            <a:r>
              <a:rPr lang="en-US" altLang="en-US" sz="2400" dirty="0" smtClean="0">
                <a:ea typeface="MS PGothic" charset="-128"/>
              </a:rPr>
              <a:t>The </a:t>
            </a:r>
            <a:r>
              <a:rPr lang="en-US" altLang="en-US" sz="2400" dirty="0">
                <a:ea typeface="MS PGothic" charset="-128"/>
              </a:rPr>
              <a:t>price of this good to </a:t>
            </a:r>
            <a:r>
              <a:rPr lang="en-US" altLang="en-US" sz="2400" dirty="0" smtClean="0">
                <a:ea typeface="MS PGothic" charset="-128"/>
              </a:rPr>
              <a:t>fall</a:t>
            </a:r>
          </a:p>
          <a:p>
            <a:pPr marL="514350" indent="-514350">
              <a:buFont typeface="Arial" charset="0"/>
              <a:buAutoNum type="alphaUcPeriod"/>
            </a:pPr>
            <a:r>
              <a:rPr lang="en-US" altLang="en-US" sz="2400" dirty="0">
                <a:ea typeface="MS PGothic" charset="-128"/>
              </a:rPr>
              <a:t>The price of this good to </a:t>
            </a:r>
            <a:r>
              <a:rPr lang="en-US" altLang="en-US" sz="2400" dirty="0" smtClean="0">
                <a:ea typeface="MS PGothic" charset="-128"/>
              </a:rPr>
              <a:t>rise</a:t>
            </a:r>
            <a:endParaRPr lang="en-US" altLang="en-US" sz="2400" dirty="0">
              <a:ea typeface="MS PGothic" charset="-128"/>
            </a:endParaRPr>
          </a:p>
          <a:p>
            <a:pPr marL="514350" indent="-514350">
              <a:buFont typeface="Arial" charset="0"/>
              <a:buAutoNum type="alphaUcPeriod"/>
            </a:pPr>
            <a:r>
              <a:rPr lang="en-US" altLang="en-US" sz="2400" dirty="0" smtClean="0">
                <a:ea typeface="MS PGothic" charset="-128"/>
              </a:rPr>
              <a:t>Expenditure on this good to rise</a:t>
            </a:r>
          </a:p>
          <a:p>
            <a:pPr marL="514350" indent="-514350">
              <a:buFont typeface="Arial" charset="0"/>
              <a:buAutoNum type="alphaUcPeriod"/>
            </a:pPr>
            <a:r>
              <a:rPr lang="en-US" altLang="en-US" sz="2400" dirty="0" smtClean="0">
                <a:ea typeface="MS PGothic" charset="-128"/>
              </a:rPr>
              <a:t>Expenditure on this good to fall</a:t>
            </a:r>
          </a:p>
          <a:p>
            <a:pPr marL="514350" indent="-514350">
              <a:buFont typeface="Arial" charset="0"/>
              <a:buAutoNum type="alphaUcPeriod"/>
            </a:pPr>
            <a:r>
              <a:rPr lang="en-US" altLang="en-US" sz="2400" smtClean="0">
                <a:ea typeface="MS PGothic" charset="-128"/>
              </a:rPr>
              <a:t>Consumer surplus to fall</a:t>
            </a:r>
          </a:p>
          <a:p>
            <a:pPr marL="514350" indent="-514350">
              <a:buFont typeface="Arial" charset="0"/>
              <a:buAutoNum type="alphaUcPeriod"/>
            </a:pPr>
            <a:endParaRPr lang="en-US" altLang="en-US" sz="2400" dirty="0" smtClean="0">
              <a:ea typeface="MS PGothic" charset="-128"/>
            </a:endParaRPr>
          </a:p>
        </p:txBody>
      </p:sp>
      <p:sp>
        <p:nvSpPr>
          <p:cNvPr id="5" name="TPPolling"/>
          <p:cNvSpPr/>
          <p:nvPr/>
        </p:nvSpPr>
        <p:spPr>
          <a:xfrm>
            <a:off x="0" y="0"/>
            <a:ext cx="12700" cy="12700"/>
          </a:xfrm>
          <a:prstGeom prst="rect">
            <a:avLst/>
          </a:prstGeom>
          <a:solidFill>
            <a:schemeClr val="accent1">
              <a:alpha val="10000"/>
            </a:schemeClr>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AI1" title="Correct Answer Indicator"/>
          <p:cNvSpPr/>
          <p:nvPr>
            <p:custDataLst>
              <p:tags r:id="rId4"/>
            </p:custDataLst>
          </p:nvPr>
        </p:nvSpPr>
        <p:spPr>
          <a:xfrm>
            <a:off x="241449" y="3191087"/>
            <a:ext cx="292100" cy="292100"/>
          </a:xfrm>
          <a:prstGeom prst="smileyFace">
            <a:avLst/>
          </a:prstGeom>
          <a:solidFill>
            <a:srgbClr val="FFFF00"/>
          </a:solidFill>
          <a:ln w="25400"/>
          <a:effectLst>
            <a:prstShdw prst="shdw14" dist="35921" dir="2700000">
              <a:scrgbClr r="0" g="0" b="0">
                <a:alpha val="50000"/>
              </a:scrgbClr>
            </a:prst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CAI2" title="Correct Answer Indicator"/>
          <p:cNvSpPr/>
          <p:nvPr>
            <p:custDataLst>
              <p:tags r:id="rId5"/>
            </p:custDataLst>
          </p:nvPr>
        </p:nvSpPr>
        <p:spPr>
          <a:xfrm>
            <a:off x="241449" y="3995758"/>
            <a:ext cx="292100" cy="292100"/>
          </a:xfrm>
          <a:prstGeom prst="smileyFace">
            <a:avLst/>
          </a:prstGeom>
          <a:solidFill>
            <a:srgbClr val="FFFF00"/>
          </a:solidFill>
          <a:ln w="25400"/>
          <a:effectLst>
            <a:prstShdw prst="shdw14" dist="35921" dir="2700000">
              <a:scrgbClr r="0" g="0" b="0">
                <a:alpha val="50000"/>
              </a:scrgbClr>
            </a:prst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TPCountdown" title="Countdown Timer"/>
          <p:cNvGrpSpPr/>
          <p:nvPr>
            <p:custDataLst>
              <p:tags r:id="rId6"/>
            </p:custDataLst>
          </p:nvPr>
        </p:nvGrpSpPr>
        <p:grpSpPr>
          <a:xfrm>
            <a:off x="11226800" y="6096000"/>
            <a:ext cx="838200" cy="635000"/>
            <a:chOff x="8318500" y="6032500"/>
            <a:chExt cx="838200" cy="635000"/>
          </a:xfrm>
        </p:grpSpPr>
        <p:sp>
          <p:nvSpPr>
            <p:cNvPr id="15" name="CountdownShape"/>
            <p:cNvSpPr/>
            <p:nvPr/>
          </p:nvSpPr>
          <p:spPr>
            <a:xfrm>
              <a:off x="8318500" y="6032500"/>
              <a:ext cx="838200" cy="609600"/>
            </a:xfrm>
            <a:prstGeom prst="ellipse">
              <a:avLst/>
            </a:prstGeom>
            <a:gradFill flip="none" rotWithShape="1">
              <a:gsLst>
                <a:gs pos="0">
                  <a:schemeClr val="accent2"/>
                </a:gs>
                <a:gs pos="100000">
                  <a:srgbClr val="FFFFFF"/>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CountdownText"/>
            <p:cNvSpPr txBox="1"/>
            <p:nvPr/>
          </p:nvSpPr>
          <p:spPr>
            <a:xfrm>
              <a:off x="8318500" y="6032500"/>
              <a:ext cx="838200" cy="635000"/>
            </a:xfrm>
            <a:prstGeom prst="rect">
              <a:avLst/>
            </a:prstGeom>
            <a:noFill/>
          </p:spPr>
          <p:txBody>
            <a:bodyPr vert="horz" rtlCol="0" anchor="ctr" anchorCtr="1">
              <a:noAutofit/>
            </a:bodyPr>
            <a:lstStyle/>
            <a:p>
              <a:pPr algn="r"/>
              <a:r>
                <a:rPr lang="en-US" sz="2400" b="1" smtClean="0">
                  <a:latin typeface="Tahoma" charset="0"/>
                </a:rPr>
                <a:t>70</a:t>
              </a:r>
              <a:endParaRPr lang="en-US" sz="2400" b="1">
                <a:latin typeface="Tahoma" charset="0"/>
              </a:endParaRPr>
            </a:p>
          </p:txBody>
        </p:sp>
      </p:grpSp>
    </p:spTree>
    <p:custDataLst>
      <p:tags r:id="rId1"/>
    </p:custDataLst>
    <p:extLst>
      <p:ext uri="{BB962C8B-B14F-4D97-AF65-F5344CB8AC3E}">
        <p14:creationId xmlns:p14="http://schemas.microsoft.com/office/powerpoint/2010/main" val="194851080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a:p>
        </p:txBody>
      </p:sp>
      <p:sp>
        <p:nvSpPr>
          <p:cNvPr id="4" name="TextBox 3"/>
          <p:cNvSpPr txBox="1"/>
          <p:nvPr/>
        </p:nvSpPr>
        <p:spPr>
          <a:xfrm>
            <a:off x="609599" y="844062"/>
            <a:ext cx="10105293" cy="4339650"/>
          </a:xfrm>
          <a:prstGeom prst="rect">
            <a:avLst/>
          </a:prstGeom>
          <a:solidFill>
            <a:schemeClr val="tx2">
              <a:lumMod val="50000"/>
            </a:schemeClr>
          </a:solidFill>
        </p:spPr>
        <p:txBody>
          <a:bodyPr wrap="square" rtlCol="0">
            <a:spAutoFit/>
          </a:bodyPr>
          <a:lstStyle/>
          <a:p>
            <a:pPr algn="ctr"/>
            <a:r>
              <a:rPr lang="en-US" sz="13800" b="1" dirty="0" smtClean="0">
                <a:solidFill>
                  <a:srgbClr val="FF0000"/>
                </a:solidFill>
              </a:rPr>
              <a:t>Challenge question</a:t>
            </a:r>
            <a:endParaRPr lang="en-US" sz="13800" b="1" dirty="0">
              <a:solidFill>
                <a:srgbClr val="FF0000"/>
              </a:solidFill>
            </a:endParaRPr>
          </a:p>
        </p:txBody>
      </p:sp>
    </p:spTree>
    <p:extLst>
      <p:ext uri="{BB962C8B-B14F-4D97-AF65-F5344CB8AC3E}">
        <p14:creationId xmlns:p14="http://schemas.microsoft.com/office/powerpoint/2010/main" val="198584759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1"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2" name="Here It Is.wav"/>
                                        </p:tgtEl>
                                      </p:cMediaNode>
                                    </p:audio>
                                  </p:subTnLst>
                                </p:cTn>
                              </p:par>
                            </p:childTnLst>
                          </p:cTn>
                        </p:par>
                      </p:childTnLst>
                    </p:cTn>
                  </p:par>
                  <p:par>
                    <p:cTn id="9" fill="hold">
                      <p:stCondLst>
                        <p:cond delay="indefinite"/>
                      </p:stCondLst>
                      <p:childTnLst>
                        <p:par>
                          <p:cTn id="10" fill="hold">
                            <p:stCondLst>
                              <p:cond delay="0"/>
                            </p:stCondLst>
                            <p:childTnLst>
                              <p:par>
                                <p:cTn id="11" presetID="10" presetClass="emph" presetSubtype="0" fill="hold" grpId="2" nodeType="clickEffect">
                                  <p:stCondLst>
                                    <p:cond delay="0"/>
                                  </p:stCondLst>
                                  <p:childTnLst>
                                    <p:anim calcmode="discrete" valueType="str">
                                      <p:cBhvr override="childStyle">
                                        <p:cTn id="12" dur="2000" fill="hold"/>
                                        <p:tgtEl>
                                          <p:spTgt spid="4"/>
                                        </p:tgtEl>
                                        <p:attrNameLst>
                                          <p:attrName>style.fontWeight</p:attrName>
                                        </p:attrNameLst>
                                      </p:cBhvr>
                                      <p:tavLst>
                                        <p:tav tm="0">
                                          <p:val>
                                            <p:strVal val="normal"/>
                                          </p:val>
                                        </p:tav>
                                        <p:tav tm="50000">
                                          <p:val>
                                            <p:strVal val="bold"/>
                                          </p:val>
                                        </p:tav>
                                        <p:tav tm="60000">
                                          <p:val>
                                            <p:strVal val="normal"/>
                                          </p:val>
                                        </p:tav>
                                        <p:tav tm="100000">
                                          <p:val>
                                            <p:strVal val="normal"/>
                                          </p:val>
                                        </p:tav>
                                      </p:tavLst>
                                    </p:anim>
                                  </p:childTnLst>
                                </p:cTn>
                              </p:par>
                            </p:childTnLst>
                          </p:cTn>
                        </p:par>
                      </p:childTnLst>
                    </p:cTn>
                  </p:par>
                  <p:par>
                    <p:cTn id="13" fill="hold">
                      <p:stCondLst>
                        <p:cond delay="indefinite"/>
                      </p:stCondLst>
                      <p:childTnLst>
                        <p:par>
                          <p:cTn id="14" fill="hold">
                            <p:stCondLst>
                              <p:cond delay="0"/>
                            </p:stCondLst>
                            <p:childTnLst>
                              <p:par>
                                <p:cTn id="15" presetID="21" presetClass="exit" presetSubtype="1" fill="hold" grpId="0" nodeType="clickEffect">
                                  <p:stCondLst>
                                    <p:cond delay="0"/>
                                  </p:stCondLst>
                                  <p:childTnLst>
                                    <p:animEffect transition="out" filter="wheel(1)">
                                      <p:cBhvr>
                                        <p:cTn id="16" dur="2000"/>
                                        <p:tgtEl>
                                          <p:spTgt spid="4"/>
                                        </p:tgtEl>
                                      </p:cBhvr>
                                    </p:animEffect>
                                    <p:set>
                                      <p:cBhvr>
                                        <p:cTn id="17" dur="1" fill="hold">
                                          <p:stCondLst>
                                            <p:cond delay="19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4" grpId="2"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TPChart" title="Results Chart"/>
          <p:cNvPicPr>
            <a:picLocks/>
          </p:cNvPicPr>
          <p:nvPr>
            <p:custDataLst>
              <p:tags r:id="rId2"/>
            </p:custDataLst>
          </p:nvPr>
        </p:nvPicPr>
        <p:blipFill>
          <a:blip r:embed="rId9">
            <a:extLst>
              <a:ext uri="{28A0092B-C50C-407E-A947-70E740481C1C}">
                <a14:useLocalDpi xmlns:a14="http://schemas.microsoft.com/office/drawing/2010/main" val="0"/>
              </a:ext>
            </a:extLst>
          </a:blip>
          <a:stretch>
            <a:fillRect/>
          </a:stretch>
        </p:blipFill>
        <p:spPr>
          <a:xfrm>
            <a:off x="5952564" y="1952897"/>
            <a:ext cx="6096000" cy="5143500"/>
          </a:xfrm>
          <a:prstGeom prst="rect">
            <a:avLst/>
          </a:prstGeom>
        </p:spPr>
      </p:pic>
      <p:sp>
        <p:nvSpPr>
          <p:cNvPr id="13313" name="TPQuestion" title="Question Text"/>
          <p:cNvSpPr>
            <a:spLocks noGrp="1"/>
          </p:cNvSpPr>
          <p:nvPr>
            <p:ph type="title"/>
          </p:nvPr>
        </p:nvSpPr>
        <p:spPr>
          <a:xfrm>
            <a:off x="268941" y="274638"/>
            <a:ext cx="11367247" cy="1456885"/>
          </a:xfrm>
        </p:spPr>
        <p:txBody>
          <a:bodyPr/>
          <a:lstStyle/>
          <a:p>
            <a:pPr algn="l"/>
            <a:r>
              <a:rPr lang="en-US" altLang="en-US" sz="2400" dirty="0" smtClean="0">
                <a:ea typeface="MS PGothic" charset="-128"/>
              </a:rPr>
              <a:t>Suppose </a:t>
            </a:r>
            <a:r>
              <a:rPr lang="en-US" altLang="en-US" sz="2400" dirty="0">
                <a:ea typeface="MS PGothic" charset="-128"/>
              </a:rPr>
              <a:t>the production </a:t>
            </a:r>
            <a:r>
              <a:rPr lang="en-US" altLang="en-US" sz="2400" dirty="0" smtClean="0">
                <a:ea typeface="MS PGothic" charset="-128"/>
              </a:rPr>
              <a:t>function for </a:t>
            </a:r>
            <a:r>
              <a:rPr lang="en-US" altLang="en-US" sz="2400" dirty="0">
                <a:ea typeface="MS PGothic" charset="-128"/>
              </a:rPr>
              <a:t>good q is given by  </a:t>
            </a:r>
            <a:r>
              <a:rPr lang="en-US" altLang="en-US" sz="2400" dirty="0" smtClean="0">
                <a:ea typeface="MS PGothic" charset="-128"/>
              </a:rPr>
              <a:t>q(K,L</a:t>
            </a:r>
            <a:r>
              <a:rPr lang="en-US" altLang="en-US" sz="2400" dirty="0">
                <a:ea typeface="MS PGothic" charset="-128"/>
              </a:rPr>
              <a:t>) = </a:t>
            </a:r>
            <a:r>
              <a:rPr lang="en-US" altLang="en-US" sz="2400" dirty="0" smtClean="0">
                <a:ea typeface="MS PGothic" charset="-128"/>
              </a:rPr>
              <a:t>K</a:t>
            </a:r>
            <a:r>
              <a:rPr lang="en-US" altLang="en-US" sz="2400" baseline="30000" dirty="0" smtClean="0">
                <a:ea typeface="MS PGothic" charset="-128"/>
              </a:rPr>
              <a:t>1/2</a:t>
            </a:r>
            <a:r>
              <a:rPr lang="en-US" altLang="en-US" sz="2400" dirty="0" smtClean="0">
                <a:ea typeface="MS PGothic" charset="-128"/>
              </a:rPr>
              <a:t>L</a:t>
            </a:r>
            <a:r>
              <a:rPr lang="en-US" altLang="en-US" sz="2400" baseline="30000" dirty="0" smtClean="0">
                <a:ea typeface="MS PGothic" charset="-128"/>
              </a:rPr>
              <a:t>1/2</a:t>
            </a:r>
            <a:r>
              <a:rPr lang="en-US" altLang="en-US" sz="2400" dirty="0" smtClean="0">
                <a:ea typeface="MS PGothic" charset="-128"/>
              </a:rPr>
              <a:t> where </a:t>
            </a:r>
            <a:r>
              <a:rPr lang="en-US" altLang="en-US" sz="2400" dirty="0">
                <a:ea typeface="MS PGothic" charset="-128"/>
              </a:rPr>
              <a:t>K and L are capital and </a:t>
            </a:r>
            <a:r>
              <a:rPr lang="en-US" altLang="en-US" sz="2400" dirty="0" err="1">
                <a:ea typeface="MS PGothic" charset="-128"/>
              </a:rPr>
              <a:t>labour</a:t>
            </a:r>
            <a:r>
              <a:rPr lang="en-US" altLang="en-US" sz="2400" dirty="0">
                <a:ea typeface="MS PGothic" charset="-128"/>
              </a:rPr>
              <a:t> </a:t>
            </a:r>
            <a:r>
              <a:rPr lang="en-US" altLang="en-US" sz="2400" dirty="0" smtClean="0">
                <a:ea typeface="MS PGothic" charset="-128"/>
              </a:rPr>
              <a:t>inputs. Which </a:t>
            </a:r>
            <a:r>
              <a:rPr lang="en-US" altLang="en-US" sz="2400" dirty="0">
                <a:ea typeface="MS PGothic" charset="-128"/>
              </a:rPr>
              <a:t>of the following statements are true</a:t>
            </a:r>
            <a:r>
              <a:rPr lang="en-US" altLang="en-US" sz="2400" dirty="0" smtClean="0">
                <a:ea typeface="MS PGothic" charset="-128"/>
              </a:rPr>
              <a:t>? </a:t>
            </a:r>
            <a:r>
              <a:rPr lang="en-US" altLang="en-US" sz="2400" i="1" dirty="0" smtClean="0">
                <a:ea typeface="MS PGothic" charset="-128"/>
              </a:rPr>
              <a:t>(Choose all</a:t>
            </a:r>
            <a:r>
              <a:rPr lang="mr-IN" altLang="en-US" sz="2400" i="1" dirty="0" smtClean="0">
                <a:ea typeface="MS PGothic" charset="-128"/>
              </a:rPr>
              <a:t>…</a:t>
            </a:r>
            <a:r>
              <a:rPr lang="en-GB" altLang="en-US" sz="2400" i="1" dirty="0" smtClean="0">
                <a:ea typeface="MS PGothic" charset="-128"/>
              </a:rPr>
              <a:t>)</a:t>
            </a:r>
            <a:r>
              <a:rPr lang="en-GB" altLang="en-US" sz="2400" dirty="0" smtClean="0">
                <a:ea typeface="MS PGothic" charset="-128"/>
              </a:rPr>
              <a:t/>
            </a:r>
            <a:br>
              <a:rPr lang="en-GB" altLang="en-US" sz="2400" dirty="0" smtClean="0">
                <a:ea typeface="MS PGothic" charset="-128"/>
              </a:rPr>
            </a:br>
            <a:r>
              <a:rPr lang="en-GB" altLang="en-US" sz="2800" dirty="0">
                <a:ea typeface="MS PGothic" charset="-128"/>
              </a:rPr>
              <a:t/>
            </a:r>
            <a:br>
              <a:rPr lang="en-GB" altLang="en-US" sz="2800" dirty="0">
                <a:ea typeface="MS PGothic" charset="-128"/>
              </a:rPr>
            </a:br>
            <a:r>
              <a:rPr lang="en-GB" altLang="en-US" sz="2000" dirty="0" smtClean="0">
                <a:ea typeface="MS PGothic" charset="-128"/>
              </a:rPr>
              <a:t>Recall: the partial derivative of a function</a:t>
            </a:r>
            <a:r>
              <a:rPr lang="en-US" altLang="en-US" sz="2000" dirty="0" smtClean="0">
                <a:ea typeface="MS PGothic" charset="-128"/>
              </a:rPr>
              <a:t> f(</a:t>
            </a:r>
            <a:r>
              <a:rPr lang="en-US" altLang="en-US" sz="2000" dirty="0" err="1" smtClean="0">
                <a:ea typeface="MS PGothic" charset="-128"/>
              </a:rPr>
              <a:t>x,y</a:t>
            </a:r>
            <a:r>
              <a:rPr lang="en-US" altLang="en-US" sz="2000" dirty="0" smtClean="0">
                <a:ea typeface="MS PGothic" charset="-128"/>
              </a:rPr>
              <a:t>) = </a:t>
            </a:r>
            <a:r>
              <a:rPr lang="en-US" altLang="en-US" sz="2000" dirty="0" err="1" smtClean="0">
                <a:ea typeface="MS PGothic" charset="-128"/>
              </a:rPr>
              <a:t>cx</a:t>
            </a:r>
            <a:r>
              <a:rPr lang="en-US" altLang="en-US" sz="2000" baseline="30000" dirty="0" err="1" smtClean="0">
                <a:ea typeface="MS PGothic" charset="-128"/>
              </a:rPr>
              <a:t>a</a:t>
            </a:r>
            <a:r>
              <a:rPr lang="en-US" altLang="en-US" sz="2000" dirty="0" err="1" smtClean="0">
                <a:ea typeface="MS PGothic" charset="-128"/>
              </a:rPr>
              <a:t>y</a:t>
            </a:r>
            <a:r>
              <a:rPr lang="en-US" altLang="en-US" sz="2000" baseline="30000" dirty="0" err="1" smtClean="0">
                <a:ea typeface="MS PGothic" charset="-128"/>
              </a:rPr>
              <a:t>b</a:t>
            </a:r>
            <a:r>
              <a:rPr lang="en-US" altLang="en-US" sz="2000" baseline="30000" dirty="0" smtClean="0">
                <a:ea typeface="MS PGothic" charset="-128"/>
              </a:rPr>
              <a:t>  </a:t>
            </a:r>
            <a:r>
              <a:rPr lang="en-US" altLang="en-US" sz="2000" dirty="0" smtClean="0">
                <a:ea typeface="MS PGothic" charset="-128"/>
              </a:rPr>
              <a:t>with respect to x is acx</a:t>
            </a:r>
            <a:r>
              <a:rPr lang="en-US" altLang="en-US" sz="2000" baseline="30000" dirty="0" smtClean="0">
                <a:ea typeface="MS PGothic" charset="-128"/>
              </a:rPr>
              <a:t>a-1</a:t>
            </a:r>
            <a:r>
              <a:rPr lang="en-US" altLang="en-US" sz="2000" dirty="0" smtClean="0">
                <a:ea typeface="MS PGothic" charset="-128"/>
              </a:rPr>
              <a:t>y</a:t>
            </a:r>
            <a:r>
              <a:rPr lang="en-US" altLang="en-US" sz="2000" baseline="30000" dirty="0" smtClean="0">
                <a:ea typeface="MS PGothic" charset="-128"/>
              </a:rPr>
              <a:t>b</a:t>
            </a:r>
            <a:r>
              <a:rPr lang="en-US" altLang="en-US" sz="2000" dirty="0">
                <a:ea typeface="MS PGothic" charset="-128"/>
              </a:rPr>
              <a:t> </a:t>
            </a:r>
            <a:r>
              <a:rPr lang="en-US" altLang="en-US" sz="2000" dirty="0" smtClean="0">
                <a:ea typeface="MS PGothic" charset="-128"/>
              </a:rPr>
              <a:t>(where a is not -1)</a:t>
            </a:r>
            <a:r>
              <a:rPr lang="en-US" altLang="en-US" sz="2000" dirty="0">
                <a:ea typeface="MS PGothic" charset="-128"/>
              </a:rPr>
              <a:t/>
            </a:r>
            <a:br>
              <a:rPr lang="en-US" altLang="en-US" sz="2000" dirty="0">
                <a:ea typeface="MS PGothic" charset="-128"/>
              </a:rPr>
            </a:br>
            <a:endParaRPr lang="en-US" altLang="en-US" sz="2800" dirty="0">
              <a:ea typeface="MS PGothic" charset="-128"/>
            </a:endParaRPr>
          </a:p>
        </p:txBody>
      </p:sp>
      <p:sp>
        <p:nvSpPr>
          <p:cNvPr id="13314" name="TPAnswers" title="Answer Text"/>
          <p:cNvSpPr>
            <a:spLocks noGrp="1"/>
          </p:cNvSpPr>
          <p:nvPr>
            <p:ph idx="1"/>
            <p:custDataLst>
              <p:tags r:id="rId3"/>
            </p:custDataLst>
          </p:nvPr>
        </p:nvSpPr>
        <p:spPr>
          <a:xfrm>
            <a:off x="512514" y="1952897"/>
            <a:ext cx="7600354" cy="3664324"/>
          </a:xfrm>
        </p:spPr>
        <p:txBody>
          <a:bodyPr>
            <a:noAutofit/>
          </a:bodyPr>
          <a:lstStyle/>
          <a:p>
            <a:pPr marL="514350" indent="-514350">
              <a:buFont typeface="Arial" charset="0"/>
              <a:buAutoNum type="alphaUcPeriod"/>
            </a:pPr>
            <a:r>
              <a:rPr lang="en-US" altLang="en-US" sz="2400" dirty="0" smtClean="0">
                <a:ea typeface="MS PGothic" charset="-128"/>
              </a:rPr>
              <a:t>The </a:t>
            </a:r>
            <a:r>
              <a:rPr lang="en-US" altLang="en-US" sz="2400" dirty="0">
                <a:ea typeface="MS PGothic" charset="-128"/>
              </a:rPr>
              <a:t>function exhibits constant returns to </a:t>
            </a:r>
            <a:r>
              <a:rPr lang="en-US" altLang="en-US" sz="2400" dirty="0" smtClean="0">
                <a:ea typeface="MS PGothic" charset="-128"/>
              </a:rPr>
              <a:t>scale</a:t>
            </a:r>
          </a:p>
          <a:p>
            <a:pPr marL="514350" indent="-514350">
              <a:buFont typeface="Arial" charset="0"/>
              <a:buAutoNum type="alphaUcPeriod"/>
            </a:pPr>
            <a:r>
              <a:rPr lang="en-US" altLang="en-US" sz="2400" dirty="0" smtClean="0">
                <a:ea typeface="MS PGothic" charset="-128"/>
              </a:rPr>
              <a:t>The </a:t>
            </a:r>
            <a:r>
              <a:rPr lang="en-US" altLang="en-US" sz="2400" dirty="0">
                <a:ea typeface="MS PGothic" charset="-128"/>
              </a:rPr>
              <a:t>function exhibits increasing returns to </a:t>
            </a:r>
            <a:r>
              <a:rPr lang="en-US" altLang="en-US" sz="2400" dirty="0" smtClean="0">
                <a:ea typeface="MS PGothic" charset="-128"/>
              </a:rPr>
              <a:t>scale</a:t>
            </a:r>
          </a:p>
          <a:p>
            <a:pPr marL="514350" indent="-514350">
              <a:buFont typeface="Arial" charset="0"/>
              <a:buAutoNum type="alphaUcPeriod"/>
            </a:pPr>
            <a:r>
              <a:rPr lang="en-US" altLang="en-US" sz="2400" dirty="0">
                <a:ea typeface="MS PGothic" charset="-128"/>
              </a:rPr>
              <a:t>The function exhibits </a:t>
            </a:r>
            <a:r>
              <a:rPr lang="en-US" altLang="en-US" sz="2400" dirty="0" smtClean="0">
                <a:ea typeface="MS PGothic" charset="-128"/>
              </a:rPr>
              <a:t>decreasing returns </a:t>
            </a:r>
            <a:r>
              <a:rPr lang="en-US" altLang="en-US" sz="2400" dirty="0">
                <a:ea typeface="MS PGothic" charset="-128"/>
              </a:rPr>
              <a:t>to </a:t>
            </a:r>
            <a:r>
              <a:rPr lang="en-US" altLang="en-US" sz="2400" dirty="0" smtClean="0">
                <a:ea typeface="MS PGothic" charset="-128"/>
              </a:rPr>
              <a:t>scale</a:t>
            </a:r>
          </a:p>
          <a:p>
            <a:pPr marL="514350" indent="-514350">
              <a:buFont typeface="Arial" charset="0"/>
              <a:buAutoNum type="alphaUcPeriod"/>
            </a:pPr>
            <a:r>
              <a:rPr lang="en-US" altLang="en-US" sz="2400" dirty="0" smtClean="0">
                <a:ea typeface="MS PGothic" charset="-128"/>
              </a:rPr>
              <a:t>The </a:t>
            </a:r>
            <a:r>
              <a:rPr lang="en-US" altLang="en-US" sz="2400" dirty="0">
                <a:ea typeface="MS PGothic" charset="-128"/>
              </a:rPr>
              <a:t>function exhibits diminishing marginal productivity for each input (</a:t>
            </a:r>
            <a:r>
              <a:rPr lang="en-US" altLang="en-US" sz="2400" dirty="0" smtClean="0">
                <a:ea typeface="MS PGothic" charset="-128"/>
              </a:rPr>
              <a:t>holding the </a:t>
            </a:r>
            <a:r>
              <a:rPr lang="en-US" altLang="en-US" sz="2400" dirty="0">
                <a:ea typeface="MS PGothic" charset="-128"/>
              </a:rPr>
              <a:t>other input constant</a:t>
            </a:r>
            <a:r>
              <a:rPr lang="en-US" altLang="en-US" sz="2400" dirty="0" smtClean="0">
                <a:ea typeface="MS PGothic" charset="-128"/>
              </a:rPr>
              <a:t>).</a:t>
            </a:r>
          </a:p>
          <a:p>
            <a:pPr marL="514350" indent="-514350">
              <a:buFont typeface="Arial" charset="0"/>
              <a:buAutoNum type="alphaUcPeriod"/>
            </a:pPr>
            <a:r>
              <a:rPr lang="en-US" altLang="en-US" sz="2400" dirty="0" smtClean="0">
                <a:ea typeface="MS PGothic" charset="-128"/>
              </a:rPr>
              <a:t>The function exhibits increasing marginal productivity for each input (holding the other input constant)</a:t>
            </a:r>
          </a:p>
          <a:p>
            <a:pPr marL="514350" indent="-514350">
              <a:buFont typeface="Arial" charset="0"/>
              <a:buAutoNum type="alphaUcPeriod"/>
            </a:pPr>
            <a:endParaRPr lang="en-US" altLang="en-US" sz="2400" dirty="0" smtClean="0">
              <a:ea typeface="MS PGothic" charset="-128"/>
            </a:endParaRPr>
          </a:p>
        </p:txBody>
      </p:sp>
      <p:sp>
        <p:nvSpPr>
          <p:cNvPr id="5" name="TPPolling"/>
          <p:cNvSpPr/>
          <p:nvPr/>
        </p:nvSpPr>
        <p:spPr>
          <a:xfrm>
            <a:off x="0" y="0"/>
            <a:ext cx="12700" cy="12700"/>
          </a:xfrm>
          <a:prstGeom prst="rect">
            <a:avLst/>
          </a:prstGeom>
          <a:solidFill>
            <a:schemeClr val="accent1">
              <a:alpha val="10000"/>
            </a:schemeClr>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TPCountdown" title="Countdown Timer"/>
          <p:cNvGrpSpPr/>
          <p:nvPr>
            <p:custDataLst>
              <p:tags r:id="rId4"/>
            </p:custDataLst>
          </p:nvPr>
        </p:nvGrpSpPr>
        <p:grpSpPr>
          <a:xfrm>
            <a:off x="10795000" y="6096000"/>
            <a:ext cx="1270000" cy="635000"/>
            <a:chOff x="7683500" y="5842000"/>
            <a:chExt cx="1270000" cy="635000"/>
          </a:xfrm>
        </p:grpSpPr>
        <p:sp>
          <p:nvSpPr>
            <p:cNvPr id="4" name="CountdownShape"/>
            <p:cNvSpPr/>
            <p:nvPr/>
          </p:nvSpPr>
          <p:spPr>
            <a:xfrm>
              <a:off x="7683500" y="5842000"/>
              <a:ext cx="1270000" cy="635000"/>
            </a:xfrm>
            <a:prstGeom prst="cube">
              <a:avLst/>
            </a:prstGeom>
            <a:solidFill>
              <a:srgbClr val="33333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ountdownText"/>
            <p:cNvSpPr txBox="1"/>
            <p:nvPr/>
          </p:nvSpPr>
          <p:spPr>
            <a:xfrm>
              <a:off x="7785100" y="6045200"/>
              <a:ext cx="889000" cy="381000"/>
            </a:xfrm>
            <a:prstGeom prst="rect">
              <a:avLst/>
            </a:prstGeom>
            <a:noFill/>
            <a:ln>
              <a:solidFill>
                <a:srgbClr val="000000"/>
              </a:solidFill>
            </a:ln>
          </p:spPr>
          <p:txBody>
            <a:bodyPr vert="horz" rtlCol="0" anchor="ctr" anchorCtr="1">
              <a:noAutofit/>
            </a:bodyPr>
            <a:lstStyle/>
            <a:p>
              <a:pPr algn="r"/>
              <a:r>
                <a:rPr lang="en-US" b="1" smtClean="0">
                  <a:solidFill>
                    <a:srgbClr val="FF0000"/>
                  </a:solidFill>
                  <a:latin typeface="Tahoma" charset="0"/>
                </a:rPr>
                <a:t>:90</a:t>
              </a:r>
              <a:endParaRPr lang="en-US" b="1">
                <a:solidFill>
                  <a:srgbClr val="FF0000"/>
                </a:solidFill>
                <a:latin typeface="Tahoma" charset="0"/>
              </a:endParaRPr>
            </a:p>
          </p:txBody>
        </p:sp>
        <p:cxnSp>
          <p:nvCxnSpPr>
            <p:cNvPr id="8" name="CountdownLine"/>
            <p:cNvCxnSpPr/>
            <p:nvPr/>
          </p:nvCxnSpPr>
          <p:spPr>
            <a:xfrm>
              <a:off x="8001000" y="5943600"/>
              <a:ext cx="508000" cy="0"/>
            </a:xfrm>
            <a:prstGeom prst="line">
              <a:avLst/>
            </a:prstGeom>
            <a:ln w="38100"/>
          </p:spPr>
          <p:style>
            <a:lnRef idx="1">
              <a:schemeClr val="accent1"/>
            </a:lnRef>
            <a:fillRef idx="0">
              <a:schemeClr val="accent1"/>
            </a:fillRef>
            <a:effectRef idx="0">
              <a:schemeClr val="accent1"/>
            </a:effectRef>
            <a:fontRef idx="minor">
              <a:schemeClr val="tx1"/>
            </a:fontRef>
          </p:style>
        </p:cxnSp>
      </p:grpSp>
      <p:sp>
        <p:nvSpPr>
          <p:cNvPr id="11" name="CAI1" title="Correct Answer Indicator"/>
          <p:cNvSpPr/>
          <p:nvPr>
            <p:custDataLst>
              <p:tags r:id="rId5"/>
            </p:custDataLst>
          </p:nvPr>
        </p:nvSpPr>
        <p:spPr>
          <a:xfrm>
            <a:off x="278834" y="2095984"/>
            <a:ext cx="292100" cy="292100"/>
          </a:xfrm>
          <a:prstGeom prst="smileyFace">
            <a:avLst/>
          </a:prstGeom>
          <a:solidFill>
            <a:srgbClr val="FFFF00"/>
          </a:solidFill>
          <a:ln w="25400"/>
          <a:effectLst>
            <a:prstShdw prst="shdw14" dist="35921" dir="2700000">
              <a:scrgbClr r="0" g="0" b="0">
                <a:alpha val="50000"/>
              </a:scrgbClr>
            </a:prst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AI2" title="Correct Answer Indicator"/>
          <p:cNvSpPr/>
          <p:nvPr>
            <p:custDataLst>
              <p:tags r:id="rId6"/>
            </p:custDataLst>
          </p:nvPr>
        </p:nvSpPr>
        <p:spPr>
          <a:xfrm>
            <a:off x="278834" y="3339567"/>
            <a:ext cx="292100" cy="292100"/>
          </a:xfrm>
          <a:prstGeom prst="smileyFace">
            <a:avLst/>
          </a:prstGeom>
          <a:solidFill>
            <a:srgbClr val="FFFF00"/>
          </a:solidFill>
          <a:ln w="25400"/>
          <a:effectLst>
            <a:prstShdw prst="shdw14" dist="35921" dir="2700000">
              <a:scrgbClr r="0" g="0" b="0">
                <a:alpha val="50000"/>
              </a:scrgbClr>
            </a:prst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143251708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TPChart" title="Results Chart"/>
          <p:cNvPicPr>
            <a:picLocks/>
          </p:cNvPicPr>
          <p:nvPr>
            <p:custDataLst>
              <p:tags r:id="rId2"/>
            </p:custDataLst>
          </p:nvPr>
        </p:nvPicPr>
        <p:blipFill>
          <a:blip r:embed="rId8">
            <a:extLst>
              <a:ext uri="{28A0092B-C50C-407E-A947-70E740481C1C}">
                <a14:useLocalDpi xmlns:a14="http://schemas.microsoft.com/office/drawing/2010/main" val="0"/>
              </a:ext>
            </a:extLst>
          </a:blip>
          <a:stretch>
            <a:fillRect/>
          </a:stretch>
        </p:blipFill>
        <p:spPr>
          <a:xfrm>
            <a:off x="6096000" y="1236211"/>
            <a:ext cx="6096000" cy="5143500"/>
          </a:xfrm>
          <a:prstGeom prst="rect">
            <a:avLst/>
          </a:prstGeom>
        </p:spPr>
      </p:pic>
      <p:sp>
        <p:nvSpPr>
          <p:cNvPr id="13313" name="TPQuestion" title="Question Text"/>
          <p:cNvSpPr>
            <a:spLocks noGrp="1"/>
          </p:cNvSpPr>
          <p:nvPr>
            <p:ph type="title"/>
          </p:nvPr>
        </p:nvSpPr>
        <p:spPr>
          <a:xfrm>
            <a:off x="268941" y="12700"/>
            <a:ext cx="11367247" cy="1718823"/>
          </a:xfrm>
        </p:spPr>
        <p:txBody>
          <a:bodyPr/>
          <a:lstStyle/>
          <a:p>
            <a:pPr algn="l"/>
            <a:r>
              <a:rPr lang="en-US" sz="2800" dirty="0"/>
              <a:t>Which of the following are most reasonably considered public </a:t>
            </a:r>
            <a:r>
              <a:rPr lang="en-US" sz="2800" dirty="0" smtClean="0"/>
              <a:t>goods? </a:t>
            </a:r>
            <a:r>
              <a:rPr lang="en-US" sz="2800" i="1" dirty="0" smtClean="0"/>
              <a:t>(choose all that are correct)</a:t>
            </a:r>
            <a:endParaRPr lang="en-US" altLang="en-US" sz="2800" i="1" dirty="0">
              <a:ea typeface="MS PGothic" charset="-128"/>
            </a:endParaRPr>
          </a:p>
        </p:txBody>
      </p:sp>
      <p:sp>
        <p:nvSpPr>
          <p:cNvPr id="13314" name="TPAnswers" title="Answer Text"/>
          <p:cNvSpPr>
            <a:spLocks noGrp="1"/>
          </p:cNvSpPr>
          <p:nvPr>
            <p:ph idx="1"/>
            <p:custDataLst>
              <p:tags r:id="rId3"/>
            </p:custDataLst>
          </p:nvPr>
        </p:nvSpPr>
        <p:spPr>
          <a:xfrm>
            <a:off x="512514" y="2587557"/>
            <a:ext cx="8067282" cy="3029664"/>
          </a:xfrm>
        </p:spPr>
        <p:txBody>
          <a:bodyPr>
            <a:noAutofit/>
          </a:bodyPr>
          <a:lstStyle/>
          <a:p>
            <a:pPr marL="514350" indent="-514350">
              <a:buFont typeface="Arial" charset="0"/>
              <a:buAutoNum type="alphaUcPeriod"/>
            </a:pPr>
            <a:r>
              <a:rPr lang="en-US" sz="2400" dirty="0" smtClean="0"/>
              <a:t>A </a:t>
            </a:r>
            <a:r>
              <a:rPr lang="en-US" sz="2400" dirty="0"/>
              <a:t>pint of beer in a </a:t>
            </a:r>
            <a:r>
              <a:rPr lang="en-US" sz="2400" dirty="0" smtClean="0"/>
              <a:t>pub</a:t>
            </a:r>
          </a:p>
          <a:p>
            <a:pPr marL="514350" indent="-514350">
              <a:buFont typeface="Arial" charset="0"/>
              <a:buAutoNum type="alphaUcPeriod"/>
            </a:pPr>
            <a:r>
              <a:rPr lang="en-US" sz="2400" dirty="0" smtClean="0"/>
              <a:t>A </a:t>
            </a:r>
            <a:r>
              <a:rPr lang="en-US" sz="2400" dirty="0"/>
              <a:t>flood control system protecting the city from </a:t>
            </a:r>
            <a:r>
              <a:rPr lang="en-US" sz="2400" dirty="0" smtClean="0"/>
              <a:t>flooding</a:t>
            </a:r>
          </a:p>
          <a:p>
            <a:pPr marL="514350" indent="-514350">
              <a:buFont typeface="Arial" charset="0"/>
              <a:buAutoNum type="alphaUcPeriod"/>
            </a:pPr>
            <a:r>
              <a:rPr lang="en-US" sz="2400" dirty="0" smtClean="0"/>
              <a:t>Basic knowledge </a:t>
            </a:r>
            <a:r>
              <a:rPr lang="en-US" sz="2400" dirty="0"/>
              <a:t>generated from a scientific discovery</a:t>
            </a:r>
            <a:endParaRPr lang="en-US" sz="2400" dirty="0" smtClean="0"/>
          </a:p>
          <a:p>
            <a:pPr marL="514350" indent="-514350">
              <a:buFont typeface="Arial" charset="0"/>
              <a:buAutoNum type="alphaUcPeriod"/>
            </a:pPr>
            <a:r>
              <a:rPr lang="en-US" sz="2400" dirty="0" smtClean="0"/>
              <a:t>Physical therapy provided by the NHS</a:t>
            </a:r>
          </a:p>
          <a:p>
            <a:pPr marL="514350" indent="-514350">
              <a:buFont typeface="Arial" charset="0"/>
              <a:buAutoNum type="alphaUcPeriod"/>
            </a:pPr>
            <a:r>
              <a:rPr lang="en-US" altLang="en-US" sz="2400" dirty="0" smtClean="0">
                <a:ea typeface="MS PGothic" charset="-128"/>
              </a:rPr>
              <a:t>Housing</a:t>
            </a:r>
          </a:p>
        </p:txBody>
      </p:sp>
      <p:sp>
        <p:nvSpPr>
          <p:cNvPr id="5" name="TPPolling"/>
          <p:cNvSpPr/>
          <p:nvPr/>
        </p:nvSpPr>
        <p:spPr>
          <a:xfrm>
            <a:off x="0" y="0"/>
            <a:ext cx="12700" cy="12700"/>
          </a:xfrm>
          <a:prstGeom prst="rect">
            <a:avLst/>
          </a:prstGeom>
          <a:solidFill>
            <a:schemeClr val="accent1">
              <a:alpha val="10000"/>
            </a:schemeClr>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AI1" title="Correct Answer Indicator"/>
          <p:cNvSpPr/>
          <p:nvPr>
            <p:custDataLst>
              <p:tags r:id="rId4"/>
            </p:custDataLst>
          </p:nvPr>
        </p:nvSpPr>
        <p:spPr>
          <a:xfrm>
            <a:off x="278834" y="3096404"/>
            <a:ext cx="292100" cy="292100"/>
          </a:xfrm>
          <a:prstGeom prst="smileyFace">
            <a:avLst/>
          </a:prstGeom>
          <a:solidFill>
            <a:srgbClr val="FFFF00"/>
          </a:solidFill>
          <a:ln w="25400"/>
          <a:effectLst>
            <a:prstShdw prst="shdw14" dist="35921" dir="2700000">
              <a:scrgbClr r="0" g="0" b="0">
                <a:alpha val="50000"/>
              </a:scrgbClr>
            </a:prst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AI2" title="Correct Answer Indicator"/>
          <p:cNvSpPr/>
          <p:nvPr>
            <p:custDataLst>
              <p:tags r:id="rId5"/>
            </p:custDataLst>
          </p:nvPr>
        </p:nvSpPr>
        <p:spPr>
          <a:xfrm>
            <a:off x="278834" y="3535316"/>
            <a:ext cx="292100" cy="292100"/>
          </a:xfrm>
          <a:prstGeom prst="smileyFace">
            <a:avLst/>
          </a:prstGeom>
          <a:solidFill>
            <a:srgbClr val="FFFF00"/>
          </a:solidFill>
          <a:ln w="25400"/>
          <a:effectLst>
            <a:prstShdw prst="shdw14" dist="35921" dir="2700000">
              <a:scrgbClr r="0" g="0" b="0">
                <a:alpha val="50000"/>
              </a:scrgbClr>
            </a:prst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88801045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Turningpoint</a:t>
            </a:r>
            <a:endParaRPr lang="en-US" dirty="0"/>
          </a:p>
        </p:txBody>
      </p:sp>
      <p:sp>
        <p:nvSpPr>
          <p:cNvPr id="3" name="Content Placeholder 2"/>
          <p:cNvSpPr>
            <a:spLocks noGrp="1"/>
          </p:cNvSpPr>
          <p:nvPr>
            <p:ph idx="1"/>
          </p:nvPr>
        </p:nvSpPr>
        <p:spPr/>
        <p:txBody>
          <a:bodyPr/>
          <a:lstStyle/>
          <a:p>
            <a:r>
              <a:rPr lang="en-US" sz="3600" dirty="0" smtClean="0"/>
              <a:t>You need to install App</a:t>
            </a:r>
            <a:endParaRPr lang="en-US" sz="3600" dirty="0" smtClean="0"/>
          </a:p>
          <a:p>
            <a:endParaRPr lang="en-US" sz="3600" dirty="0" smtClean="0"/>
          </a:p>
          <a:p>
            <a:pPr marL="0" indent="0">
              <a:buNone/>
            </a:pPr>
            <a:r>
              <a:rPr lang="en-US" sz="3600" dirty="0" smtClean="0"/>
              <a:t>Enter </a:t>
            </a:r>
            <a:r>
              <a:rPr lang="en-US" sz="3600" dirty="0" smtClean="0"/>
              <a:t>your </a:t>
            </a:r>
            <a:r>
              <a:rPr lang="en-US" sz="3600" dirty="0" smtClean="0"/>
              <a:t>‘Name’ or nickname (for later </a:t>
            </a:r>
            <a:r>
              <a:rPr lang="en-US" sz="3600" dirty="0" smtClean="0"/>
              <a:t>glory)</a:t>
            </a:r>
          </a:p>
          <a:p>
            <a:pPr marL="0" indent="0">
              <a:buNone/>
            </a:pPr>
            <a:r>
              <a:rPr lang="en-US" sz="3600" i="1" dirty="0" smtClean="0"/>
              <a:t>Session </a:t>
            </a:r>
            <a:r>
              <a:rPr lang="en-US" sz="3600" i="1" dirty="0" smtClean="0"/>
              <a:t>ID: </a:t>
            </a:r>
            <a:r>
              <a:rPr lang="en-US" sz="3600" b="1" i="1" dirty="0" err="1" smtClean="0"/>
              <a:t>microecon</a:t>
            </a:r>
            <a:endParaRPr lang="en-US" sz="3600" b="1" i="1" dirty="0" smtClean="0"/>
          </a:p>
          <a:p>
            <a:endParaRPr lang="en-US" dirty="0"/>
          </a:p>
        </p:txBody>
      </p:sp>
    </p:spTree>
    <p:extLst>
      <p:ext uri="{BB962C8B-B14F-4D97-AF65-F5344CB8AC3E}">
        <p14:creationId xmlns:p14="http://schemas.microsoft.com/office/powerpoint/2010/main" val="194843784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TPChart" title="Results Chart"/>
          <p:cNvPicPr>
            <a:picLocks/>
          </p:cNvPicPr>
          <p:nvPr>
            <p:custDataLst>
              <p:tags r:id="rId2"/>
            </p:custDataLst>
          </p:nvPr>
        </p:nvPicPr>
        <p:blipFill>
          <a:blip r:embed="rId6">
            <a:extLst>
              <a:ext uri="{28A0092B-C50C-407E-A947-70E740481C1C}">
                <a14:useLocalDpi xmlns:a14="http://schemas.microsoft.com/office/drawing/2010/main" val="0"/>
              </a:ext>
            </a:extLst>
          </a:blip>
          <a:stretch>
            <a:fillRect/>
          </a:stretch>
        </p:blipFill>
        <p:spPr>
          <a:xfrm>
            <a:off x="6032500" y="1600200"/>
            <a:ext cx="6096000" cy="5143500"/>
          </a:xfrm>
          <a:prstGeom prst="rect">
            <a:avLst/>
          </a:prstGeom>
        </p:spPr>
      </p:pic>
      <p:sp>
        <p:nvSpPr>
          <p:cNvPr id="13313" name="TPQuestion" title="Question Text"/>
          <p:cNvSpPr>
            <a:spLocks noGrp="1"/>
          </p:cNvSpPr>
          <p:nvPr>
            <p:ph type="title"/>
          </p:nvPr>
        </p:nvSpPr>
        <p:spPr>
          <a:xfrm>
            <a:off x="268941" y="274638"/>
            <a:ext cx="10796767" cy="1733456"/>
          </a:xfrm>
        </p:spPr>
        <p:txBody>
          <a:bodyPr/>
          <a:lstStyle/>
          <a:p>
            <a:r>
              <a:rPr lang="en-US" sz="2400" dirty="0"/>
              <a:t>Gasoline sells for </a:t>
            </a:r>
            <a:r>
              <a:rPr lang="en-US" sz="2400" dirty="0" smtClean="0"/>
              <a:t>£4.00 </a:t>
            </a:r>
            <a:r>
              <a:rPr lang="en-US" sz="2400" dirty="0"/>
              <a:t>per gallon this year, and it sold for </a:t>
            </a:r>
            <a:r>
              <a:rPr lang="en-US" sz="2400" dirty="0" smtClean="0"/>
              <a:t>£3.00 </a:t>
            </a:r>
            <a:r>
              <a:rPr lang="en-US" sz="2400" dirty="0"/>
              <a:t>per gallon last year. But consumers bought more gasoline this year than they did last year. Does this contradict the economic theory that people tend to buy less when the price rises? Choose the </a:t>
            </a:r>
            <a:r>
              <a:rPr lang="en-US" sz="2400" dirty="0" smtClean="0"/>
              <a:t>(one) most </a:t>
            </a:r>
            <a:r>
              <a:rPr lang="en-US" sz="2400" dirty="0"/>
              <a:t>correct response below:</a:t>
            </a:r>
            <a:br>
              <a:rPr lang="en-US" sz="2400" dirty="0"/>
            </a:br>
            <a:endParaRPr lang="en-US" altLang="en-US" sz="2400" dirty="0">
              <a:ea typeface="MS PGothic" charset="-128"/>
            </a:endParaRPr>
          </a:p>
        </p:txBody>
      </p:sp>
      <p:sp>
        <p:nvSpPr>
          <p:cNvPr id="13314" name="TPAnswers" title="Answer Text"/>
          <p:cNvSpPr>
            <a:spLocks noGrp="1"/>
          </p:cNvSpPr>
          <p:nvPr>
            <p:ph idx="1"/>
            <p:custDataLst>
              <p:tags r:id="rId3"/>
            </p:custDataLst>
          </p:nvPr>
        </p:nvSpPr>
        <p:spPr>
          <a:xfrm>
            <a:off x="475129" y="2186361"/>
            <a:ext cx="5961529" cy="4525963"/>
          </a:xfrm>
        </p:spPr>
        <p:txBody>
          <a:bodyPr>
            <a:noAutofit/>
          </a:bodyPr>
          <a:lstStyle/>
          <a:p>
            <a:pPr marL="514350" indent="-514350">
              <a:buFont typeface="Arial" charset="0"/>
              <a:buAutoNum type="alphaUcPeriod"/>
            </a:pPr>
            <a:r>
              <a:rPr lang="en-US" altLang="en-US" sz="2400" dirty="0" smtClean="0">
                <a:ea typeface="MS PGothic" charset="-128"/>
              </a:rPr>
              <a:t>Yes; this violates the ‘iron law of demand’</a:t>
            </a:r>
          </a:p>
          <a:p>
            <a:pPr marL="514350" indent="-514350">
              <a:buFont typeface="Arial" charset="0"/>
              <a:buAutoNum type="alphaUcPeriod"/>
            </a:pPr>
            <a:r>
              <a:rPr lang="en-US" altLang="en-US" sz="2400" dirty="0">
                <a:ea typeface="MS PGothic" charset="-128"/>
              </a:rPr>
              <a:t>No, because this theory </a:t>
            </a:r>
            <a:r>
              <a:rPr lang="en-US" altLang="en-US" sz="2400" dirty="0" smtClean="0">
                <a:ea typeface="MS PGothic" charset="-128"/>
              </a:rPr>
              <a:t>is not testable</a:t>
            </a:r>
          </a:p>
          <a:p>
            <a:pPr marL="514350" indent="-514350">
              <a:buFont typeface="Arial" charset="0"/>
              <a:buAutoNum type="alphaUcPeriod"/>
            </a:pPr>
            <a:r>
              <a:rPr lang="en-US" altLang="en-US" sz="2400" dirty="0">
                <a:ea typeface="MS PGothic" charset="-128"/>
              </a:rPr>
              <a:t>No, because </a:t>
            </a:r>
            <a:r>
              <a:rPr lang="en-US" altLang="en-US" sz="2400" dirty="0" smtClean="0">
                <a:ea typeface="MS PGothic" charset="-128"/>
              </a:rPr>
              <a:t>‘all other things’ </a:t>
            </a:r>
            <a:r>
              <a:rPr lang="en-US" altLang="en-US" sz="2400" dirty="0">
                <a:ea typeface="MS PGothic" charset="-128"/>
              </a:rPr>
              <a:t>may not be equal from year to </a:t>
            </a:r>
            <a:r>
              <a:rPr lang="en-US" altLang="en-US" sz="2400" dirty="0" smtClean="0">
                <a:ea typeface="MS PGothic" charset="-128"/>
              </a:rPr>
              <a:t>year</a:t>
            </a:r>
          </a:p>
          <a:p>
            <a:pPr marL="514350" indent="-514350">
              <a:buFont typeface="Arial" charset="0"/>
              <a:buAutoNum type="alphaUcPeriod"/>
            </a:pPr>
            <a:r>
              <a:rPr lang="en-US" altLang="en-US" sz="2400" dirty="0">
                <a:ea typeface="MS PGothic" charset="-128"/>
              </a:rPr>
              <a:t>Yes, because this is empirical evidence </a:t>
            </a:r>
            <a:endParaRPr lang="en-US" altLang="en-US" sz="2400" dirty="0" smtClean="0">
              <a:ea typeface="MS PGothic" charset="-128"/>
            </a:endParaRPr>
          </a:p>
          <a:p>
            <a:pPr marL="514350" indent="-514350">
              <a:buFont typeface="Arial" charset="0"/>
              <a:buAutoNum type="alphaUcPeriod"/>
            </a:pPr>
            <a:r>
              <a:rPr lang="en-US" altLang="en-US" sz="2400" dirty="0">
                <a:ea typeface="MS PGothic" charset="-128"/>
              </a:rPr>
              <a:t>No, because </a:t>
            </a:r>
            <a:r>
              <a:rPr lang="en-US" altLang="en-US" sz="2400" dirty="0" smtClean="0">
                <a:ea typeface="MS PGothic" charset="-128"/>
              </a:rPr>
              <a:t>‘quantity demand’ </a:t>
            </a:r>
            <a:r>
              <a:rPr lang="en-US" altLang="en-US" sz="2400" dirty="0">
                <a:ea typeface="MS PGothic" charset="-128"/>
              </a:rPr>
              <a:t>cannot be </a:t>
            </a:r>
            <a:r>
              <a:rPr lang="en-US" altLang="en-US" sz="2400" dirty="0" smtClean="0">
                <a:ea typeface="MS PGothic" charset="-128"/>
              </a:rPr>
              <a:t>compared from year to year.</a:t>
            </a:r>
          </a:p>
        </p:txBody>
      </p:sp>
      <p:sp>
        <p:nvSpPr>
          <p:cNvPr id="5" name="TPPolling"/>
          <p:cNvSpPr/>
          <p:nvPr/>
        </p:nvSpPr>
        <p:spPr>
          <a:xfrm>
            <a:off x="0" y="0"/>
            <a:ext cx="12700" cy="12700"/>
          </a:xfrm>
          <a:prstGeom prst="rect">
            <a:avLst/>
          </a:prstGeom>
          <a:solidFill>
            <a:schemeClr val="accent1">
              <a:alpha val="10000"/>
            </a:schemeClr>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AI1" hidden="1"/>
          <p:cNvSpPr/>
          <p:nvPr>
            <p:custDataLst>
              <p:tags r:id="rId4"/>
            </p:custDataLst>
          </p:nvPr>
        </p:nvSpPr>
        <p:spPr>
          <a:xfrm>
            <a:off x="1055519" y="3036753"/>
            <a:ext cx="5138230" cy="804672"/>
          </a:xfrm>
          <a:prstGeom prst="roundRect">
            <a:avLst/>
          </a:prstGeom>
          <a:noFill/>
          <a:ln w="25400" cap="flat" cmpd="sng" algn="ctr">
            <a:solidFill>
              <a:schemeClr val="folHlink"/>
            </a:solidFill>
            <a:prstDash val="solid"/>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49957350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autoUpdateAnimBg="0"/>
    </p:bld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TextBox 3"/>
          <p:cNvSpPr txBox="1"/>
          <p:nvPr/>
        </p:nvSpPr>
        <p:spPr>
          <a:xfrm>
            <a:off x="609599" y="844062"/>
            <a:ext cx="10105293" cy="4339650"/>
          </a:xfrm>
          <a:prstGeom prst="rect">
            <a:avLst/>
          </a:prstGeom>
          <a:solidFill>
            <a:schemeClr val="tx2">
              <a:lumMod val="50000"/>
            </a:schemeClr>
          </a:solidFill>
        </p:spPr>
        <p:txBody>
          <a:bodyPr wrap="square" rtlCol="0">
            <a:spAutoFit/>
          </a:bodyPr>
          <a:lstStyle/>
          <a:p>
            <a:pPr algn="ctr"/>
            <a:r>
              <a:rPr lang="en-US" sz="13800" b="1" dirty="0" smtClean="0">
                <a:solidFill>
                  <a:srgbClr val="FF0000"/>
                </a:solidFill>
              </a:rPr>
              <a:t>Challenge question</a:t>
            </a:r>
            <a:endParaRPr lang="en-US" sz="13800" b="1" dirty="0">
              <a:solidFill>
                <a:srgbClr val="FF0000"/>
              </a:solidFill>
            </a:endParaRPr>
          </a:p>
        </p:txBody>
      </p:sp>
    </p:spTree>
    <p:extLst>
      <p:ext uri="{BB962C8B-B14F-4D97-AF65-F5344CB8AC3E}">
        <p14:creationId xmlns:p14="http://schemas.microsoft.com/office/powerpoint/2010/main" val="141740746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1"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2" name="Here It Is.wav"/>
                                        </p:tgtEl>
                                      </p:cMediaNode>
                                    </p:audio>
                                  </p:subTnLst>
                                </p:cTn>
                              </p:par>
                            </p:childTnLst>
                          </p:cTn>
                        </p:par>
                      </p:childTnLst>
                    </p:cTn>
                  </p:par>
                  <p:par>
                    <p:cTn id="9" fill="hold">
                      <p:stCondLst>
                        <p:cond delay="indefinite"/>
                      </p:stCondLst>
                      <p:childTnLst>
                        <p:par>
                          <p:cTn id="10" fill="hold">
                            <p:stCondLst>
                              <p:cond delay="0"/>
                            </p:stCondLst>
                            <p:childTnLst>
                              <p:par>
                                <p:cTn id="11" presetID="10" presetClass="emph" presetSubtype="0" fill="hold" grpId="2" nodeType="clickEffect">
                                  <p:stCondLst>
                                    <p:cond delay="0"/>
                                  </p:stCondLst>
                                  <p:childTnLst>
                                    <p:anim calcmode="discrete" valueType="str">
                                      <p:cBhvr override="childStyle">
                                        <p:cTn id="12" dur="2000" fill="hold"/>
                                        <p:tgtEl>
                                          <p:spTgt spid="4"/>
                                        </p:tgtEl>
                                        <p:attrNameLst>
                                          <p:attrName>style.fontWeight</p:attrName>
                                        </p:attrNameLst>
                                      </p:cBhvr>
                                      <p:tavLst>
                                        <p:tav tm="0">
                                          <p:val>
                                            <p:strVal val="normal"/>
                                          </p:val>
                                        </p:tav>
                                        <p:tav tm="50000">
                                          <p:val>
                                            <p:strVal val="bold"/>
                                          </p:val>
                                        </p:tav>
                                        <p:tav tm="60000">
                                          <p:val>
                                            <p:strVal val="normal"/>
                                          </p:val>
                                        </p:tav>
                                        <p:tav tm="100000">
                                          <p:val>
                                            <p:strVal val="normal"/>
                                          </p:val>
                                        </p:tav>
                                      </p:tavLst>
                                    </p:anim>
                                  </p:childTnLst>
                                </p:cTn>
                              </p:par>
                            </p:childTnLst>
                          </p:cTn>
                        </p:par>
                      </p:childTnLst>
                    </p:cTn>
                  </p:par>
                  <p:par>
                    <p:cTn id="13" fill="hold">
                      <p:stCondLst>
                        <p:cond delay="indefinite"/>
                      </p:stCondLst>
                      <p:childTnLst>
                        <p:par>
                          <p:cTn id="14" fill="hold">
                            <p:stCondLst>
                              <p:cond delay="0"/>
                            </p:stCondLst>
                            <p:childTnLst>
                              <p:par>
                                <p:cTn id="15" presetID="21" presetClass="exit" presetSubtype="1" fill="hold" grpId="0" nodeType="clickEffect">
                                  <p:stCondLst>
                                    <p:cond delay="0"/>
                                  </p:stCondLst>
                                  <p:childTnLst>
                                    <p:animEffect transition="out" filter="wheel(1)">
                                      <p:cBhvr>
                                        <p:cTn id="16" dur="2000"/>
                                        <p:tgtEl>
                                          <p:spTgt spid="4"/>
                                        </p:tgtEl>
                                      </p:cBhvr>
                                    </p:animEffect>
                                    <p:set>
                                      <p:cBhvr>
                                        <p:cTn id="17" dur="1" fill="hold">
                                          <p:stCondLst>
                                            <p:cond delay="19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4" grpId="2" animBg="1"/>
    </p:bld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9" name="TPChart" title="Results Chart"/>
          <p:cNvPicPr>
            <a:picLocks/>
          </p:cNvPicPr>
          <p:nvPr>
            <p:custDataLst>
              <p:tags r:id="rId2"/>
            </p:custDataLst>
          </p:nvPr>
        </p:nvPicPr>
        <p:blipFill>
          <a:blip r:embed="rId8">
            <a:extLst>
              <a:ext uri="{28A0092B-C50C-407E-A947-70E740481C1C}">
                <a14:useLocalDpi xmlns:a14="http://schemas.microsoft.com/office/drawing/2010/main" val="0"/>
              </a:ext>
            </a:extLst>
          </a:blip>
          <a:stretch>
            <a:fillRect/>
          </a:stretch>
        </p:blipFill>
        <p:spPr>
          <a:xfrm>
            <a:off x="7612380" y="2423160"/>
            <a:ext cx="4516119" cy="4320539"/>
          </a:xfrm>
          <a:prstGeom prst="rect">
            <a:avLst/>
          </a:prstGeom>
        </p:spPr>
      </p:pic>
      <mc:AlternateContent xmlns:mc="http://schemas.openxmlformats.org/markup-compatibility/2006" xmlns:a14="http://schemas.microsoft.com/office/drawing/2010/main">
        <mc:Choice Requires="a14">
          <p:sp>
            <p:nvSpPr>
              <p:cNvPr id="13313" name="TPQuestion" title="Question Text"/>
              <p:cNvSpPr>
                <a:spLocks noGrp="1"/>
              </p:cNvSpPr>
              <p:nvPr>
                <p:ph type="title"/>
              </p:nvPr>
            </p:nvSpPr>
            <p:spPr>
              <a:xfrm>
                <a:off x="609600" y="457201"/>
                <a:ext cx="10972800" cy="2239106"/>
              </a:xfrm>
            </p:spPr>
            <p:txBody>
              <a:bodyPr/>
              <a:lstStyle/>
              <a:p>
                <a:pPr algn="l"/>
                <a:r>
                  <a:rPr lang="en-US" sz="2800" dirty="0" smtClean="0"/>
                  <a:t>Supply:</a:t>
                </a:r>
                <a14:m>
                  <m:oMath xmlns:m="http://schemas.openxmlformats.org/officeDocument/2006/math">
                    <m:r>
                      <a:rPr lang="en-GB" sz="2800" b="0" i="0" smtClean="0">
                        <a:latin typeface="Cambria Math" charset="0"/>
                      </a:rPr>
                      <m:t> </m:t>
                    </m:r>
                    <m:sSub>
                      <m:sSubPr>
                        <m:ctrlPr>
                          <a:rPr lang="en-US" sz="2800" b="0" i="1" smtClean="0">
                            <a:latin typeface="Cambria Math" charset="0"/>
                          </a:rPr>
                        </m:ctrlPr>
                      </m:sSubPr>
                      <m:e>
                        <m:r>
                          <a:rPr lang="en-GB" sz="2800" b="0" i="1" smtClean="0">
                            <a:latin typeface="Cambria Math" charset="0"/>
                          </a:rPr>
                          <m:t>𝑄</m:t>
                        </m:r>
                      </m:e>
                      <m:sub>
                        <m:r>
                          <a:rPr lang="en-GB" sz="2800" b="0" i="1" smtClean="0">
                            <a:latin typeface="Cambria Math" charset="0"/>
                          </a:rPr>
                          <m:t>𝑠</m:t>
                        </m:r>
                      </m:sub>
                    </m:sSub>
                    <m:r>
                      <a:rPr lang="en-GB" sz="2800" b="0" i="1" smtClean="0">
                        <a:latin typeface="Cambria Math" charset="0"/>
                      </a:rPr>
                      <m:t>(</m:t>
                    </m:r>
                    <m:r>
                      <a:rPr lang="en-GB" sz="2800" b="0" i="1" smtClean="0">
                        <a:latin typeface="Cambria Math" charset="0"/>
                      </a:rPr>
                      <m:t>𝑝</m:t>
                    </m:r>
                    <m:r>
                      <a:rPr lang="en-GB" sz="2800" b="0" i="1" smtClean="0">
                        <a:latin typeface="Cambria Math" charset="0"/>
                      </a:rPr>
                      <m:t>)</m:t>
                    </m:r>
                  </m:oMath>
                </a14:m>
                <a:r>
                  <a:rPr lang="en-US" sz="2800" dirty="0" smtClean="0"/>
                  <a:t>=2p-200 (where p&gt;100 </a:t>
                </a:r>
                <a:r>
                  <a:rPr lang="en-US" sz="2800" dirty="0"/>
                  <a:t>and 0 </a:t>
                </a:r>
                <a:r>
                  <a:rPr lang="en-US" sz="2800" dirty="0" smtClean="0"/>
                  <a:t>otherwise)</a:t>
                </a:r>
                <a:br>
                  <a:rPr lang="en-US" sz="2800" dirty="0" smtClean="0"/>
                </a:br>
                <a:r>
                  <a:rPr lang="en-US" sz="2800" dirty="0" smtClean="0"/>
                  <a:t>Demand:</a:t>
                </a:r>
                <a14:m>
                  <m:oMath xmlns:m="http://schemas.openxmlformats.org/officeDocument/2006/math">
                    <m:r>
                      <a:rPr lang="en-GB" sz="2800" b="0" i="0" smtClean="0">
                        <a:latin typeface="Cambria Math" charset="0"/>
                      </a:rPr>
                      <m:t> </m:t>
                    </m:r>
                    <m:sSub>
                      <m:sSubPr>
                        <m:ctrlPr>
                          <a:rPr lang="en-US" sz="2800" i="1">
                            <a:latin typeface="Cambria Math" charset="0"/>
                          </a:rPr>
                        </m:ctrlPr>
                      </m:sSubPr>
                      <m:e>
                        <m:r>
                          <a:rPr lang="en-GB" sz="2800" i="1">
                            <a:latin typeface="Cambria Math" charset="0"/>
                          </a:rPr>
                          <m:t>𝑄</m:t>
                        </m:r>
                      </m:e>
                      <m:sub>
                        <m:r>
                          <a:rPr lang="en-GB" sz="2800" b="0" i="1" smtClean="0">
                            <a:latin typeface="Cambria Math" charset="0"/>
                          </a:rPr>
                          <m:t>𝐷</m:t>
                        </m:r>
                      </m:sub>
                    </m:sSub>
                    <m:r>
                      <a:rPr lang="en-GB" sz="2800" i="1">
                        <a:latin typeface="Cambria Math" charset="0"/>
                      </a:rPr>
                      <m:t>(</m:t>
                    </m:r>
                    <m:r>
                      <a:rPr lang="en-GB" sz="2800" i="1">
                        <a:latin typeface="Cambria Math" charset="0"/>
                      </a:rPr>
                      <m:t>𝑝</m:t>
                    </m:r>
                    <m:r>
                      <a:rPr lang="en-GB" sz="2800" i="1">
                        <a:latin typeface="Cambria Math" charset="0"/>
                      </a:rPr>
                      <m:t>) </m:t>
                    </m:r>
                  </m:oMath>
                </a14:m>
                <a:r>
                  <a:rPr lang="en-US" sz="2800" dirty="0"/>
                  <a:t>=</a:t>
                </a:r>
                <a:r>
                  <a:rPr lang="en-US" sz="2800" dirty="0" smtClean="0"/>
                  <a:t>300-p (where p&lt;300 </a:t>
                </a:r>
                <a:r>
                  <a:rPr lang="en-US" sz="2800" dirty="0"/>
                  <a:t>and 0 </a:t>
                </a:r>
                <a:r>
                  <a:rPr lang="en-US" sz="2800" dirty="0" smtClean="0"/>
                  <a:t>otherwise)</a:t>
                </a:r>
                <a:br>
                  <a:rPr lang="en-US" sz="2800" dirty="0" smtClean="0"/>
                </a:br>
                <a:r>
                  <a:rPr lang="en-US" sz="2800" dirty="0"/>
                  <a:t/>
                </a:r>
                <a:br>
                  <a:rPr lang="en-US" sz="2800" dirty="0"/>
                </a:br>
                <a:r>
                  <a:rPr lang="en-US" sz="2800" dirty="0" smtClean="0"/>
                  <a:t>Which </a:t>
                </a:r>
                <a:r>
                  <a:rPr lang="en-US" sz="2800" dirty="0"/>
                  <a:t>of the following are true statements </a:t>
                </a:r>
                <a:r>
                  <a:rPr lang="en-US" sz="2800" i="1" dirty="0"/>
                  <a:t>(choose </a:t>
                </a:r>
                <a:r>
                  <a:rPr lang="en-US" sz="2800" i="1" dirty="0" smtClean="0"/>
                  <a:t>one/all </a:t>
                </a:r>
                <a:r>
                  <a:rPr lang="en-US" sz="2800" i="1" dirty="0"/>
                  <a:t>that apply</a:t>
                </a:r>
                <a:r>
                  <a:rPr lang="en-US" sz="2800" i="1" dirty="0" smtClean="0"/>
                  <a:t>)</a:t>
                </a:r>
                <a:r>
                  <a:rPr lang="en-US" sz="2800" dirty="0" smtClean="0"/>
                  <a:t>?</a:t>
                </a:r>
                <a:r>
                  <a:rPr lang="en-US" sz="2800" dirty="0"/>
                  <a:t/>
                </a:r>
                <a:br>
                  <a:rPr lang="en-US" sz="2800" dirty="0"/>
                </a:br>
                <a:r>
                  <a:rPr lang="en-US" sz="2800" dirty="0"/>
                  <a:t/>
                </a:r>
                <a:br>
                  <a:rPr lang="en-US" sz="2800" dirty="0"/>
                </a:br>
                <a:endParaRPr lang="en-US" altLang="en-US" sz="2800" dirty="0">
                  <a:ea typeface="MS PGothic" charset="-128"/>
                </a:endParaRPr>
              </a:p>
            </p:txBody>
          </p:sp>
        </mc:Choice>
        <mc:Fallback xmlns="">
          <p:sp>
            <p:nvSpPr>
              <p:cNvPr id="13313" name="TPQuestion" title="Question Text"/>
              <p:cNvSpPr>
                <a:spLocks noGrp="1" noRot="1" noChangeAspect="1" noMove="1" noResize="1" noEditPoints="1" noAdjustHandles="1" noChangeArrowheads="1" noChangeShapeType="1" noTextEdit="1"/>
              </p:cNvSpPr>
              <p:nvPr>
                <p:ph type="title"/>
              </p:nvPr>
            </p:nvSpPr>
            <p:spPr>
              <a:xfrm>
                <a:off x="609600" y="457201"/>
                <a:ext cx="10972800" cy="2239106"/>
              </a:xfrm>
              <a:blipFill rotWithShape="0">
                <a:blip r:embed="rId9"/>
                <a:stretch>
                  <a:fillRect l="-1111" t="-11717"/>
                </a:stretch>
              </a:blipFill>
            </p:spPr>
            <p:txBody>
              <a:bodyPr/>
              <a:lstStyle/>
              <a:p>
                <a:r>
                  <a:rPr lang="en-US">
                    <a:noFill/>
                  </a:rPr>
                  <a:t> </a:t>
                </a:r>
              </a:p>
            </p:txBody>
          </p:sp>
        </mc:Fallback>
      </mc:AlternateContent>
      <p:sp>
        <p:nvSpPr>
          <p:cNvPr id="13314" name="TPAnswers" title="Answer Text"/>
          <p:cNvSpPr>
            <a:spLocks noGrp="1"/>
          </p:cNvSpPr>
          <p:nvPr>
            <p:ph idx="1"/>
            <p:custDataLst>
              <p:tags r:id="rId3"/>
            </p:custDataLst>
          </p:nvPr>
        </p:nvSpPr>
        <p:spPr>
          <a:xfrm>
            <a:off x="398586" y="2513427"/>
            <a:ext cx="7539184" cy="2960932"/>
          </a:xfrm>
        </p:spPr>
        <p:txBody>
          <a:bodyPr>
            <a:noAutofit/>
          </a:bodyPr>
          <a:lstStyle/>
          <a:p>
            <a:pPr marL="514350" indent="-514350">
              <a:buFont typeface="Arial" charset="0"/>
              <a:buAutoNum type="alphaUcPeriod"/>
            </a:pPr>
            <a:r>
              <a:rPr lang="en-US" sz="2800" dirty="0" smtClean="0"/>
              <a:t>At p=0 </a:t>
            </a:r>
            <a:r>
              <a:rPr lang="en-US" sz="2800" dirty="0"/>
              <a:t>the excess demand is </a:t>
            </a:r>
            <a:r>
              <a:rPr lang="en-US" sz="2800" dirty="0" smtClean="0"/>
              <a:t>300</a:t>
            </a:r>
            <a:endParaRPr lang="en-US" altLang="en-US" sz="2800" dirty="0" smtClean="0">
              <a:ea typeface="MS PGothic" charset="-128"/>
            </a:endParaRPr>
          </a:p>
          <a:p>
            <a:pPr marL="514350" indent="-514350">
              <a:buFont typeface="Arial" charset="0"/>
              <a:buAutoNum type="alphaUcPeriod"/>
            </a:pPr>
            <a:r>
              <a:rPr lang="en-US" sz="2800" dirty="0"/>
              <a:t>For any prices above 100 and below 300, a positive quantity will be </a:t>
            </a:r>
            <a:r>
              <a:rPr lang="en-US" sz="2800" dirty="0" smtClean="0"/>
              <a:t>exchanged</a:t>
            </a:r>
          </a:p>
          <a:p>
            <a:pPr marL="514350" indent="-514350">
              <a:buFont typeface="Arial" charset="0"/>
              <a:buAutoNum type="alphaUcPeriod"/>
            </a:pPr>
            <a:r>
              <a:rPr lang="en-US" sz="2800" dirty="0" smtClean="0"/>
              <a:t>If </a:t>
            </a:r>
            <a:r>
              <a:rPr lang="en-US" sz="2800" dirty="0"/>
              <a:t>the government imposed a price of 500/3 (166 and 2/3) there would be a </a:t>
            </a:r>
            <a:r>
              <a:rPr lang="en-US" sz="2800" dirty="0" smtClean="0"/>
              <a:t>shortage</a:t>
            </a:r>
          </a:p>
          <a:p>
            <a:pPr marL="514350" indent="-514350">
              <a:buFont typeface="Arial" charset="0"/>
              <a:buAutoNum type="alphaUcPeriod"/>
            </a:pPr>
            <a:r>
              <a:rPr lang="en-US" sz="2800" dirty="0" smtClean="0"/>
              <a:t>If </a:t>
            </a:r>
            <a:r>
              <a:rPr lang="en-US" sz="2800" dirty="0"/>
              <a:t>the government imposed a price of 500/3 (166 and 2/3) there would be a surplus</a:t>
            </a:r>
            <a:br>
              <a:rPr lang="en-US" sz="2800" dirty="0"/>
            </a:br>
            <a:endParaRPr lang="en-US" altLang="en-US" sz="2800" dirty="0">
              <a:ea typeface="MS PGothic" charset="-128"/>
            </a:endParaRPr>
          </a:p>
        </p:txBody>
      </p:sp>
      <p:sp>
        <p:nvSpPr>
          <p:cNvPr id="5" name="TPPolling"/>
          <p:cNvSpPr/>
          <p:nvPr/>
        </p:nvSpPr>
        <p:spPr>
          <a:xfrm>
            <a:off x="0" y="0"/>
            <a:ext cx="12700" cy="12700"/>
          </a:xfrm>
          <a:prstGeom prst="rect">
            <a:avLst/>
          </a:prstGeom>
          <a:solidFill>
            <a:schemeClr val="accent1">
              <a:alpha val="10000"/>
            </a:schemeClr>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AI1" hidden="1"/>
          <p:cNvSpPr/>
          <p:nvPr>
            <p:custDataLst>
              <p:tags r:id="rId4"/>
            </p:custDataLst>
          </p:nvPr>
        </p:nvSpPr>
        <p:spPr>
          <a:xfrm>
            <a:off x="978976" y="2559147"/>
            <a:ext cx="4816285" cy="426720"/>
          </a:xfrm>
          <a:prstGeom prst="roundRect">
            <a:avLst/>
          </a:prstGeom>
          <a:noFill/>
          <a:ln w="25400" cap="flat" cmpd="sng" algn="ctr">
            <a:solidFill>
              <a:schemeClr val="folHlink"/>
            </a:solidFill>
            <a:prstDash val="solid"/>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AI2" hidden="1"/>
          <p:cNvSpPr/>
          <p:nvPr>
            <p:custDataLst>
              <p:tags r:id="rId5"/>
            </p:custDataLst>
          </p:nvPr>
        </p:nvSpPr>
        <p:spPr>
          <a:xfrm>
            <a:off x="978976" y="2985867"/>
            <a:ext cx="5992305" cy="938784"/>
          </a:xfrm>
          <a:prstGeom prst="roundRect">
            <a:avLst/>
          </a:prstGeom>
          <a:noFill/>
          <a:ln w="25400" cap="flat" cmpd="sng" algn="ctr">
            <a:solidFill>
              <a:schemeClr val="folHlink"/>
            </a:solidFill>
            <a:prstDash val="solid"/>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ppt_x"/>
                                          </p:val>
                                        </p:tav>
                                        <p:tav tm="100000">
                                          <p:val>
                                            <p:strVal val="#ppt_x"/>
                                          </p:val>
                                        </p:tav>
                                      </p:tavLst>
                                    </p:anim>
                                    <p:anim calcmode="lin" valueType="num">
                                      <p:cBhvr additive="base">
                                        <p:cTn id="13"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autoUpdateAnimBg="0"/>
      <p:bldP spid="7" grpId="0" animBg="1" autoUpdateAnimBg="0"/>
    </p:bld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TPChart" title="Results Chart"/>
          <p:cNvPicPr>
            <a:picLocks/>
          </p:cNvPicPr>
          <p:nvPr>
            <p:custDataLst>
              <p:tags r:id="rId2"/>
            </p:custDataLst>
          </p:nvPr>
        </p:nvPicPr>
        <p:blipFill>
          <a:blip r:embed="rId7">
            <a:extLst>
              <a:ext uri="{28A0092B-C50C-407E-A947-70E740481C1C}">
                <a14:useLocalDpi xmlns:a14="http://schemas.microsoft.com/office/drawing/2010/main" val="0"/>
              </a:ext>
            </a:extLst>
          </a:blip>
          <a:stretch>
            <a:fillRect/>
          </a:stretch>
        </p:blipFill>
        <p:spPr>
          <a:xfrm>
            <a:off x="6032500" y="1600200"/>
            <a:ext cx="6096000" cy="5143500"/>
          </a:xfrm>
          <a:prstGeom prst="rect">
            <a:avLst/>
          </a:prstGeom>
        </p:spPr>
      </p:pic>
      <p:sp>
        <p:nvSpPr>
          <p:cNvPr id="13313" name="TPQuestion" title="Question Text"/>
          <p:cNvSpPr>
            <a:spLocks noGrp="1"/>
          </p:cNvSpPr>
          <p:nvPr>
            <p:ph type="title"/>
          </p:nvPr>
        </p:nvSpPr>
        <p:spPr/>
        <p:txBody>
          <a:bodyPr/>
          <a:lstStyle/>
          <a:p>
            <a:r>
              <a:rPr lang="en-US" dirty="0"/>
              <a:t>Under standard assumptions, indifference curves: (Choose one or all that are correct.)</a:t>
            </a:r>
            <a:endParaRPr lang="en-US" altLang="en-US" dirty="0">
              <a:ea typeface="MS PGothic" charset="-128"/>
            </a:endParaRPr>
          </a:p>
        </p:txBody>
      </p:sp>
      <p:sp>
        <p:nvSpPr>
          <p:cNvPr id="13314" name="TPAnswers" title="Answer Text"/>
          <p:cNvSpPr>
            <a:spLocks noGrp="1"/>
          </p:cNvSpPr>
          <p:nvPr>
            <p:ph idx="1"/>
            <p:custDataLst>
              <p:tags r:id="rId3"/>
            </p:custDataLst>
          </p:nvPr>
        </p:nvSpPr>
        <p:spPr>
          <a:xfrm>
            <a:off x="609600" y="1600201"/>
            <a:ext cx="5486400" cy="4525963"/>
          </a:xfrm>
        </p:spPr>
        <p:txBody>
          <a:bodyPr>
            <a:normAutofit lnSpcReduction="10000"/>
          </a:bodyPr>
          <a:lstStyle/>
          <a:p>
            <a:pPr marL="514350" indent="-514350">
              <a:buFont typeface="Arial" charset="0"/>
              <a:buAutoNum type="alphaUcPeriod"/>
            </a:pPr>
            <a:r>
              <a:rPr lang="en-US" dirty="0"/>
              <a:t>never intersect one </a:t>
            </a:r>
            <a:r>
              <a:rPr lang="en-US" dirty="0" smtClean="0"/>
              <a:t>another</a:t>
            </a:r>
          </a:p>
          <a:p>
            <a:pPr marL="514350" indent="-514350">
              <a:buFont typeface="Arial" charset="0"/>
              <a:buAutoNum type="alphaUcPeriod"/>
            </a:pPr>
            <a:r>
              <a:rPr lang="en-US" dirty="0" smtClean="0"/>
              <a:t>represent </a:t>
            </a:r>
            <a:r>
              <a:rPr lang="en-US" dirty="0"/>
              <a:t>the set of affordable consumption </a:t>
            </a:r>
            <a:r>
              <a:rPr lang="en-US" dirty="0" smtClean="0"/>
              <a:t>bundles</a:t>
            </a:r>
          </a:p>
          <a:p>
            <a:pPr marL="514350" indent="-514350">
              <a:buFont typeface="Arial" charset="0"/>
              <a:buAutoNum type="alphaUcPeriod"/>
            </a:pPr>
            <a:r>
              <a:rPr lang="en-US" dirty="0" smtClean="0"/>
              <a:t>are </a:t>
            </a:r>
            <a:r>
              <a:rPr lang="en-US" dirty="0"/>
              <a:t>always upwards </a:t>
            </a:r>
            <a:r>
              <a:rPr lang="en-US" dirty="0" smtClean="0"/>
              <a:t>sloping</a:t>
            </a:r>
          </a:p>
          <a:p>
            <a:pPr marL="514350" indent="-514350">
              <a:buFont typeface="Arial" charset="0"/>
              <a:buAutoNum type="alphaUcPeriod"/>
            </a:pPr>
            <a:r>
              <a:rPr lang="en-US" dirty="0" smtClean="0"/>
              <a:t>are </a:t>
            </a:r>
            <a:r>
              <a:rPr lang="en-US" dirty="0"/>
              <a:t>always </a:t>
            </a:r>
            <a:r>
              <a:rPr lang="en-US" dirty="0" smtClean="0"/>
              <a:t>flat</a:t>
            </a:r>
          </a:p>
          <a:p>
            <a:pPr marL="514350" indent="-514350">
              <a:buFont typeface="Arial" charset="0"/>
              <a:buAutoNum type="alphaUcPeriod"/>
            </a:pPr>
            <a:r>
              <a:rPr lang="en-US" dirty="0" smtClean="0"/>
              <a:t>connect </a:t>
            </a:r>
            <a:r>
              <a:rPr lang="en-US" dirty="0"/>
              <a:t>the sets of points that </a:t>
            </a:r>
            <a:r>
              <a:rPr lang="en-US" dirty="0" err="1"/>
              <a:t>maximise</a:t>
            </a:r>
            <a:r>
              <a:rPr lang="en-US" dirty="0"/>
              <a:t> utility</a:t>
            </a:r>
            <a:br>
              <a:rPr lang="en-US" dirty="0"/>
            </a:br>
            <a:endParaRPr lang="en-US" altLang="en-US" dirty="0">
              <a:ea typeface="MS PGothic" charset="-128"/>
            </a:endParaRPr>
          </a:p>
        </p:txBody>
      </p:sp>
      <p:sp>
        <p:nvSpPr>
          <p:cNvPr id="8" name="TPPolling"/>
          <p:cNvSpPr/>
          <p:nvPr/>
        </p:nvSpPr>
        <p:spPr>
          <a:xfrm>
            <a:off x="0" y="0"/>
            <a:ext cx="12700" cy="12700"/>
          </a:xfrm>
          <a:prstGeom prst="rect">
            <a:avLst/>
          </a:prstGeom>
          <a:solidFill>
            <a:schemeClr val="accent1">
              <a:alpha val="10000"/>
            </a:schemeClr>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AI1" hidden="1"/>
          <p:cNvSpPr/>
          <p:nvPr>
            <p:custDataLst>
              <p:tags r:id="rId4"/>
            </p:custDataLst>
          </p:nvPr>
        </p:nvSpPr>
        <p:spPr>
          <a:xfrm>
            <a:off x="1189990" y="1645921"/>
            <a:ext cx="4719257" cy="438912"/>
          </a:xfrm>
          <a:prstGeom prst="roundRect">
            <a:avLst/>
          </a:prstGeom>
          <a:noFill/>
          <a:ln w="25400" cap="flat" cmpd="sng" algn="ctr">
            <a:solidFill>
              <a:schemeClr val="folHlink"/>
            </a:solidFill>
            <a:prstDash val="solid"/>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TPCountdown" hidden="1"/>
          <p:cNvGrpSpPr>
            <a:grpSpLocks noChangeAspect="1"/>
          </p:cNvGrpSpPr>
          <p:nvPr>
            <p:custDataLst>
              <p:tags r:id="rId5"/>
            </p:custDataLst>
          </p:nvPr>
        </p:nvGrpSpPr>
        <p:grpSpPr>
          <a:xfrm>
            <a:off x="10795000" y="6096000"/>
            <a:ext cx="1270000" cy="635000"/>
            <a:chOff x="7683500" y="5842000"/>
            <a:chExt cx="1270000" cy="635000"/>
          </a:xfrm>
        </p:grpSpPr>
        <p:sp>
          <p:nvSpPr>
            <p:cNvPr id="10" name="CountdownShape" hidden="1"/>
            <p:cNvSpPr/>
            <p:nvPr/>
          </p:nvSpPr>
          <p:spPr>
            <a:xfrm>
              <a:off x="7683500" y="5842000"/>
              <a:ext cx="1270000" cy="635000"/>
            </a:xfrm>
            <a:prstGeom prst="cube">
              <a:avLst/>
            </a:prstGeom>
            <a:solidFill>
              <a:srgbClr val="33333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CountdownText" hidden="1"/>
            <p:cNvSpPr txBox="1"/>
            <p:nvPr/>
          </p:nvSpPr>
          <p:spPr>
            <a:xfrm>
              <a:off x="7785100" y="6045200"/>
              <a:ext cx="889000" cy="381000"/>
            </a:xfrm>
            <a:prstGeom prst="rect">
              <a:avLst/>
            </a:prstGeom>
            <a:noFill/>
            <a:ln>
              <a:solidFill>
                <a:srgbClr val="000000"/>
              </a:solidFill>
            </a:ln>
            <a:extLst>
              <a:ext uri="{909E8E84-426E-40DD-AFC4-6F175D3DCCD1}">
                <a14:hiddenFill xmlns:a14="http://schemas.microsoft.com/office/drawing/2010/main">
                  <a:solidFill>
                    <a:srgbClr val="FFFFFF"/>
                  </a:solidFill>
                </a14:hiddenFill>
              </a:ext>
            </a:extLst>
          </p:spPr>
          <p:txBody>
            <a:bodyPr vert="horz" rtlCol="0" anchor="ctr" anchorCtr="1">
              <a:noAutofit/>
            </a:bodyPr>
            <a:lstStyle/>
            <a:p>
              <a:pPr algn="ctr"/>
              <a:endParaRPr lang="en-US" sz="2400" b="1">
                <a:solidFill>
                  <a:srgbClr val="FF0000"/>
                </a:solidFill>
                <a:latin typeface="Tahoma" panose="020B0604030504040204" pitchFamily="34" charset="0"/>
              </a:endParaRPr>
            </a:p>
          </p:txBody>
        </p:sp>
        <p:cxnSp>
          <p:nvCxnSpPr>
            <p:cNvPr id="12" name="CountdownLine" hidden="1"/>
            <p:cNvCxnSpPr/>
            <p:nvPr/>
          </p:nvCxnSpPr>
          <p:spPr>
            <a:xfrm>
              <a:off x="8001000" y="5943600"/>
              <a:ext cx="508000" cy="0"/>
            </a:xfrm>
            <a:prstGeom prst="line">
              <a:avLst/>
            </a:prstGeom>
            <a:ln w="38100"/>
          </p:spPr>
          <p:style>
            <a:lnRef idx="1">
              <a:schemeClr val="accent1"/>
            </a:lnRef>
            <a:fillRef idx="0">
              <a:schemeClr val="accent1"/>
            </a:fillRef>
            <a:effectRef idx="0">
              <a:schemeClr val="accent1"/>
            </a:effectRef>
            <a:fontRef idx="minor">
              <a:schemeClr val="tx1"/>
            </a:fontRef>
          </p:style>
        </p:cxnSp>
      </p:grpSp>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autoUpdateAnimBg="0"/>
    </p:bld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 name="TPChart" title="Results Chart"/>
          <p:cNvPicPr>
            <a:picLocks/>
          </p:cNvPicPr>
          <p:nvPr>
            <p:custDataLst>
              <p:tags r:id="rId2"/>
            </p:custDataLst>
          </p:nvPr>
        </p:nvPicPr>
        <p:blipFill>
          <a:blip r:embed="rId8">
            <a:extLst>
              <a:ext uri="{28A0092B-C50C-407E-A947-70E740481C1C}">
                <a14:useLocalDpi xmlns:a14="http://schemas.microsoft.com/office/drawing/2010/main" val="0"/>
              </a:ext>
            </a:extLst>
          </a:blip>
          <a:stretch>
            <a:fillRect/>
          </a:stretch>
        </p:blipFill>
        <p:spPr>
          <a:xfrm>
            <a:off x="6032500" y="1600200"/>
            <a:ext cx="6096000" cy="5143500"/>
          </a:xfrm>
          <a:prstGeom prst="rect">
            <a:avLst/>
          </a:prstGeom>
        </p:spPr>
      </p:pic>
      <p:sp>
        <p:nvSpPr>
          <p:cNvPr id="13313" name="TPQuestion" title="Question Text"/>
          <p:cNvSpPr>
            <a:spLocks noGrp="1"/>
          </p:cNvSpPr>
          <p:nvPr>
            <p:ph type="title"/>
          </p:nvPr>
        </p:nvSpPr>
        <p:spPr/>
        <p:txBody>
          <a:bodyPr/>
          <a:lstStyle/>
          <a:p>
            <a:r>
              <a:rPr lang="en-US" altLang="en-US" sz="3600" dirty="0" smtClean="0">
                <a:ea typeface="MS PGothic" charset="-128"/>
              </a:rPr>
              <a:t>We </a:t>
            </a:r>
            <a:r>
              <a:rPr lang="en-US" altLang="en-US" sz="3600" b="1" dirty="0">
                <a:ea typeface="MS PGothic" charset="-128"/>
              </a:rPr>
              <a:t>can</a:t>
            </a:r>
            <a:r>
              <a:rPr lang="en-US" altLang="en-US" sz="3600" dirty="0">
                <a:ea typeface="MS PGothic" charset="-128"/>
              </a:rPr>
              <a:t> represent a person's preferences with a continuous utility function even if (choose all that apply</a:t>
            </a:r>
            <a:r>
              <a:rPr lang="en-US" altLang="en-US" sz="3600" dirty="0" smtClean="0">
                <a:ea typeface="MS PGothic" charset="-128"/>
              </a:rPr>
              <a:t>)</a:t>
            </a:r>
            <a:endParaRPr lang="en-US" altLang="en-US" sz="3600" dirty="0">
              <a:ea typeface="MS PGothic" charset="-128"/>
            </a:endParaRPr>
          </a:p>
        </p:txBody>
      </p:sp>
      <p:sp>
        <p:nvSpPr>
          <p:cNvPr id="13314" name="TPAnswers" title="Answer Text"/>
          <p:cNvSpPr>
            <a:spLocks noGrp="1"/>
          </p:cNvSpPr>
          <p:nvPr>
            <p:ph idx="1"/>
            <p:custDataLst>
              <p:tags r:id="rId3"/>
            </p:custDataLst>
          </p:nvPr>
        </p:nvSpPr>
        <p:spPr>
          <a:xfrm>
            <a:off x="609601" y="1600201"/>
            <a:ext cx="5486400" cy="4525963"/>
          </a:xfrm>
        </p:spPr>
        <p:txBody>
          <a:bodyPr>
            <a:normAutofit fontScale="92500" lnSpcReduction="10000"/>
          </a:bodyPr>
          <a:lstStyle/>
          <a:p>
            <a:pPr marL="514350" indent="-514350">
              <a:buFont typeface="Arial" charset="0"/>
              <a:buAutoNum type="alphaUcPeriod"/>
            </a:pPr>
            <a:r>
              <a:rPr lang="en-US" altLang="en-US" dirty="0" smtClean="0">
                <a:ea typeface="MS PGothic" charset="-128"/>
              </a:rPr>
              <a:t>their </a:t>
            </a:r>
            <a:r>
              <a:rPr lang="en-US" altLang="en-US" dirty="0">
                <a:ea typeface="MS PGothic" charset="-128"/>
              </a:rPr>
              <a:t>preferences violate </a:t>
            </a:r>
            <a:r>
              <a:rPr lang="en-US" altLang="en-US" dirty="0" smtClean="0">
                <a:ea typeface="MS PGothic" charset="-128"/>
              </a:rPr>
              <a:t>transitivity</a:t>
            </a:r>
          </a:p>
          <a:p>
            <a:pPr marL="514350" indent="-514350">
              <a:buFont typeface="Arial" charset="0"/>
              <a:buAutoNum type="alphaUcPeriod"/>
            </a:pPr>
            <a:r>
              <a:rPr lang="en-US" altLang="en-US" dirty="0" smtClean="0">
                <a:ea typeface="MS PGothic" charset="-128"/>
              </a:rPr>
              <a:t>they </a:t>
            </a:r>
            <a:r>
              <a:rPr lang="en-US" altLang="en-US" dirty="0">
                <a:ea typeface="MS PGothic" charset="-128"/>
              </a:rPr>
              <a:t>prefer more of one good over less of that </a:t>
            </a:r>
            <a:r>
              <a:rPr lang="en-US" altLang="en-US" dirty="0" smtClean="0">
                <a:ea typeface="MS PGothic" charset="-128"/>
              </a:rPr>
              <a:t>good</a:t>
            </a:r>
          </a:p>
          <a:p>
            <a:pPr marL="514350" indent="-514350">
              <a:buFont typeface="Arial" charset="0"/>
              <a:buAutoNum type="alphaUcPeriod"/>
            </a:pPr>
            <a:r>
              <a:rPr lang="en-US" altLang="en-US" dirty="0" smtClean="0">
                <a:ea typeface="MS PGothic" charset="-128"/>
              </a:rPr>
              <a:t>they </a:t>
            </a:r>
            <a:r>
              <a:rPr lang="en-US" altLang="en-US" dirty="0">
                <a:ea typeface="MS PGothic" charset="-128"/>
              </a:rPr>
              <a:t>are </a:t>
            </a:r>
            <a:r>
              <a:rPr lang="en-US" altLang="en-US" dirty="0" smtClean="0">
                <a:ea typeface="MS PGothic" charset="-128"/>
              </a:rPr>
              <a:t>unemployed</a:t>
            </a:r>
          </a:p>
          <a:p>
            <a:pPr marL="514350" indent="-514350">
              <a:buFont typeface="Arial" charset="0"/>
              <a:buAutoNum type="alphaUcPeriod"/>
            </a:pPr>
            <a:r>
              <a:rPr lang="en-US" altLang="en-US" dirty="0" smtClean="0">
                <a:ea typeface="MS PGothic" charset="-128"/>
              </a:rPr>
              <a:t>they </a:t>
            </a:r>
            <a:r>
              <a:rPr lang="en-US" altLang="en-US" dirty="0">
                <a:ea typeface="MS PGothic" charset="-128"/>
              </a:rPr>
              <a:t>cannot state a preference nor make a choice between many categories of </a:t>
            </a:r>
            <a:r>
              <a:rPr lang="en-US" altLang="en-US" dirty="0" smtClean="0">
                <a:ea typeface="MS PGothic" charset="-128"/>
              </a:rPr>
              <a:t>goods</a:t>
            </a:r>
          </a:p>
          <a:p>
            <a:pPr marL="514350" indent="-514350">
              <a:buFont typeface="Arial" charset="0"/>
              <a:buAutoNum type="alphaUcPeriod"/>
            </a:pPr>
            <a:r>
              <a:rPr lang="en-US" altLang="en-US" dirty="0" smtClean="0">
                <a:ea typeface="MS PGothic" charset="-128"/>
              </a:rPr>
              <a:t>They dislike chicken</a:t>
            </a:r>
            <a:endParaRPr lang="en-US" altLang="en-US" dirty="0">
              <a:ea typeface="MS PGothic" charset="-128"/>
            </a:endParaRPr>
          </a:p>
        </p:txBody>
      </p:sp>
      <p:sp>
        <p:nvSpPr>
          <p:cNvPr id="3" name="TPPolling"/>
          <p:cNvSpPr/>
          <p:nvPr/>
        </p:nvSpPr>
        <p:spPr>
          <a:xfrm>
            <a:off x="0" y="0"/>
            <a:ext cx="12700" cy="12700"/>
          </a:xfrm>
          <a:prstGeom prst="rect">
            <a:avLst/>
          </a:prstGeom>
          <a:solidFill>
            <a:schemeClr val="accent1">
              <a:alpha val="10000"/>
            </a:schemeClr>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AI1" hidden="1"/>
          <p:cNvSpPr/>
          <p:nvPr>
            <p:custDataLst>
              <p:tags r:id="rId4"/>
            </p:custDataLst>
          </p:nvPr>
        </p:nvSpPr>
        <p:spPr>
          <a:xfrm>
            <a:off x="1189991" y="2468881"/>
            <a:ext cx="4680649" cy="914400"/>
          </a:xfrm>
          <a:prstGeom prst="roundRect">
            <a:avLst/>
          </a:prstGeom>
          <a:noFill/>
          <a:ln w="25400" cap="flat" cmpd="sng" algn="ctr">
            <a:solidFill>
              <a:schemeClr val="folHlink"/>
            </a:solidFill>
            <a:prstDash val="solid"/>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AI2" hidden="1"/>
          <p:cNvSpPr/>
          <p:nvPr>
            <p:custDataLst>
              <p:tags r:id="rId5"/>
            </p:custDataLst>
          </p:nvPr>
        </p:nvSpPr>
        <p:spPr>
          <a:xfrm>
            <a:off x="1189991" y="3383281"/>
            <a:ext cx="3406966" cy="502920"/>
          </a:xfrm>
          <a:prstGeom prst="roundRect">
            <a:avLst/>
          </a:prstGeom>
          <a:noFill/>
          <a:ln w="25400" cap="flat" cmpd="sng" algn="ctr">
            <a:solidFill>
              <a:schemeClr val="folHlink"/>
            </a:solidFill>
            <a:prstDash val="solid"/>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AI3" hidden="1"/>
          <p:cNvSpPr/>
          <p:nvPr>
            <p:custDataLst>
              <p:tags r:id="rId6"/>
            </p:custDataLst>
          </p:nvPr>
        </p:nvSpPr>
        <p:spPr>
          <a:xfrm>
            <a:off x="1189991" y="5212081"/>
            <a:ext cx="3060827" cy="502920"/>
          </a:xfrm>
          <a:prstGeom prst="roundRect">
            <a:avLst/>
          </a:prstGeom>
          <a:noFill/>
          <a:ln w="25400" cap="flat" cmpd="sng" algn="ctr">
            <a:solidFill>
              <a:schemeClr val="folHlink"/>
            </a:solidFill>
            <a:prstDash val="solid"/>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ppt_x"/>
                                          </p:val>
                                        </p:tav>
                                        <p:tav tm="100000">
                                          <p:val>
                                            <p:strVal val="#ppt_x"/>
                                          </p:val>
                                        </p:tav>
                                      </p:tavLst>
                                    </p:anim>
                                    <p:anim calcmode="lin" valueType="num">
                                      <p:cBhvr additive="base">
                                        <p:cTn id="1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autoUpdateAnimBg="0"/>
      <p:bldP spid="5" grpId="0" animBg="1" autoUpdateAnimBg="0"/>
      <p:bldP spid="6" grpId="0" animBg="1" autoUpdateAnimBg="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TPChart" title="Results Chart"/>
          <p:cNvPicPr>
            <a:picLocks/>
          </p:cNvPicPr>
          <p:nvPr>
            <p:custDataLst>
              <p:tags r:id="rId2"/>
            </p:custDataLst>
          </p:nvPr>
        </p:nvPicPr>
        <p:blipFill>
          <a:blip r:embed="rId6">
            <a:extLst>
              <a:ext uri="{28A0092B-C50C-407E-A947-70E740481C1C}">
                <a14:useLocalDpi xmlns:a14="http://schemas.microsoft.com/office/drawing/2010/main" val="0"/>
              </a:ext>
            </a:extLst>
          </a:blip>
          <a:stretch>
            <a:fillRect/>
          </a:stretch>
        </p:blipFill>
        <p:spPr>
          <a:xfrm>
            <a:off x="6032500" y="1600200"/>
            <a:ext cx="6096000" cy="5143500"/>
          </a:xfrm>
          <a:prstGeom prst="rect">
            <a:avLst/>
          </a:prstGeom>
        </p:spPr>
      </p:pic>
      <p:sp>
        <p:nvSpPr>
          <p:cNvPr id="13313" name="TPQuestion" title="Question Text"/>
          <p:cNvSpPr>
            <a:spLocks noGrp="1"/>
          </p:cNvSpPr>
          <p:nvPr>
            <p:ph type="title"/>
          </p:nvPr>
        </p:nvSpPr>
        <p:spPr/>
        <p:txBody>
          <a:bodyPr/>
          <a:lstStyle/>
          <a:p>
            <a:r>
              <a:rPr lang="en-US" altLang="en-US" dirty="0" smtClean="0">
                <a:ea typeface="MS PGothic" charset="-128"/>
              </a:rPr>
              <a:t>Who is this guy?</a:t>
            </a:r>
            <a:endParaRPr lang="en-US" altLang="en-US" dirty="0">
              <a:ea typeface="MS PGothic" charset="-128"/>
            </a:endParaRPr>
          </a:p>
        </p:txBody>
      </p:sp>
      <p:sp>
        <p:nvSpPr>
          <p:cNvPr id="13314" name="TPAnswers" title="Answer Text"/>
          <p:cNvSpPr>
            <a:spLocks noGrp="1"/>
          </p:cNvSpPr>
          <p:nvPr>
            <p:ph idx="1"/>
            <p:custDataLst>
              <p:tags r:id="rId3"/>
            </p:custDataLst>
          </p:nvPr>
        </p:nvSpPr>
        <p:spPr>
          <a:xfrm>
            <a:off x="744071" y="3536577"/>
            <a:ext cx="4114800" cy="4525963"/>
          </a:xfrm>
        </p:spPr>
        <p:txBody>
          <a:bodyPr>
            <a:normAutofit/>
          </a:bodyPr>
          <a:lstStyle/>
          <a:p>
            <a:pPr marL="514350" indent="-514350">
              <a:buFont typeface="Arial" charset="0"/>
              <a:buAutoNum type="alphaUcPeriod"/>
            </a:pPr>
            <a:r>
              <a:rPr lang="en-US" altLang="en-US" dirty="0" smtClean="0">
                <a:ea typeface="MS PGothic" charset="-128"/>
              </a:rPr>
              <a:t>Joan Robinson</a:t>
            </a:r>
          </a:p>
          <a:p>
            <a:pPr marL="514350" indent="-514350">
              <a:buFont typeface="Arial" charset="0"/>
              <a:buAutoNum type="alphaUcPeriod"/>
            </a:pPr>
            <a:r>
              <a:rPr lang="en-US" altLang="en-US" dirty="0" smtClean="0">
                <a:ea typeface="MS PGothic" charset="-128"/>
              </a:rPr>
              <a:t>Paul Samuelson </a:t>
            </a:r>
          </a:p>
          <a:p>
            <a:pPr marL="514350" indent="-514350">
              <a:buFont typeface="Arial" charset="0"/>
              <a:buAutoNum type="alphaUcPeriod"/>
            </a:pPr>
            <a:r>
              <a:rPr lang="en-US" altLang="en-US" dirty="0" smtClean="0">
                <a:ea typeface="MS PGothic" charset="-128"/>
              </a:rPr>
              <a:t>William </a:t>
            </a:r>
            <a:r>
              <a:rPr lang="en-US" altLang="en-US" dirty="0" err="1" smtClean="0">
                <a:ea typeface="MS PGothic" charset="-128"/>
              </a:rPr>
              <a:t>Vickrey</a:t>
            </a:r>
            <a:endParaRPr lang="en-US" altLang="en-US" dirty="0" smtClean="0">
              <a:ea typeface="MS PGothic" charset="-128"/>
            </a:endParaRPr>
          </a:p>
          <a:p>
            <a:pPr marL="514350" indent="-514350">
              <a:buFont typeface="Arial" charset="0"/>
              <a:buAutoNum type="alphaUcPeriod"/>
            </a:pPr>
            <a:r>
              <a:rPr lang="en-US" altLang="en-US" dirty="0" smtClean="0">
                <a:ea typeface="MS PGothic" charset="-128"/>
              </a:rPr>
              <a:t>Ronald Coase</a:t>
            </a:r>
          </a:p>
          <a:p>
            <a:pPr marL="514350" indent="-514350">
              <a:buFont typeface="Arial" charset="0"/>
              <a:buAutoNum type="alphaUcPeriod"/>
            </a:pPr>
            <a:r>
              <a:rPr lang="en-US" altLang="en-US" dirty="0" smtClean="0">
                <a:ea typeface="MS PGothic" charset="-128"/>
              </a:rPr>
              <a:t>Gary Becker</a:t>
            </a:r>
            <a:endParaRPr lang="en-US" altLang="en-US" dirty="0">
              <a:ea typeface="MS PGothic" charset="-128"/>
            </a:endParaRPr>
          </a:p>
        </p:txBody>
      </p:sp>
      <p:pic>
        <p:nvPicPr>
          <p:cNvPr id="4" name="Picture 3"/>
          <p:cNvPicPr>
            <a:picLocks noChangeAspect="1"/>
          </p:cNvPicPr>
          <p:nvPr/>
        </p:nvPicPr>
        <p:blipFill>
          <a:blip r:embed="rId7"/>
          <a:stretch>
            <a:fillRect/>
          </a:stretch>
        </p:blipFill>
        <p:spPr>
          <a:xfrm>
            <a:off x="242047" y="274638"/>
            <a:ext cx="3506993" cy="2922494"/>
          </a:xfrm>
          <a:prstGeom prst="rect">
            <a:avLst/>
          </a:prstGeom>
        </p:spPr>
      </p:pic>
      <p:sp>
        <p:nvSpPr>
          <p:cNvPr id="6" name="TPPolling"/>
          <p:cNvSpPr/>
          <p:nvPr/>
        </p:nvSpPr>
        <p:spPr>
          <a:xfrm>
            <a:off x="0" y="0"/>
            <a:ext cx="12700" cy="12700"/>
          </a:xfrm>
          <a:prstGeom prst="rect">
            <a:avLst/>
          </a:prstGeom>
          <a:solidFill>
            <a:schemeClr val="accent1">
              <a:alpha val="10000"/>
            </a:schemeClr>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AI1" hidden="1"/>
          <p:cNvSpPr/>
          <p:nvPr>
            <p:custDataLst>
              <p:tags r:id="rId4"/>
            </p:custDataLst>
          </p:nvPr>
        </p:nvSpPr>
        <p:spPr>
          <a:xfrm>
            <a:off x="1324461" y="4069977"/>
            <a:ext cx="2810637" cy="585216"/>
          </a:xfrm>
          <a:prstGeom prst="roundRect">
            <a:avLst/>
          </a:prstGeom>
          <a:noFill/>
          <a:ln w="25400" cap="flat" cmpd="sng" algn="ctr">
            <a:solidFill>
              <a:schemeClr val="folHlink"/>
            </a:solidFill>
            <a:prstDash val="solid"/>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autoUpdateAnimBg="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PLeaderBoardTitle"/>
          <p:cNvSpPr>
            <a:spLocks noGrp="1"/>
          </p:cNvSpPr>
          <p:nvPr>
            <p:ph type="title"/>
          </p:nvPr>
        </p:nvSpPr>
        <p:spPr>
          <a:xfrm>
            <a:off x="555811" y="274638"/>
            <a:ext cx="10972800" cy="1143000"/>
          </a:xfrm>
        </p:spPr>
        <p:txBody>
          <a:bodyPr/>
          <a:lstStyle/>
          <a:p>
            <a:r>
              <a:rPr lang="en-US" altLang="x-none" sz="4800" b="1" dirty="0" smtClean="0">
                <a:solidFill>
                  <a:schemeClr val="accent6">
                    <a:lumMod val="50000"/>
                  </a:schemeClr>
                </a:solidFill>
                <a:latin typeface="Apple Chancery" charset="0"/>
                <a:ea typeface="Apple Chancery" charset="0"/>
                <a:cs typeface="Apple Chancery" charset="0"/>
              </a:rPr>
              <a:t>Samuelson memorial leader board</a:t>
            </a:r>
            <a:endParaRPr lang="en-US" altLang="x-none" sz="4800" b="1" dirty="0">
              <a:solidFill>
                <a:schemeClr val="accent6">
                  <a:lumMod val="50000"/>
                </a:schemeClr>
              </a:solidFill>
              <a:latin typeface="Apple Chancery" charset="0"/>
              <a:ea typeface="Apple Chancery" charset="0"/>
              <a:cs typeface="Apple Chancery" charset="0"/>
            </a:endParaRPr>
          </a:p>
        </p:txBody>
      </p:sp>
      <p:graphicFrame>
        <p:nvGraphicFramePr>
          <p:cNvPr id="2" name="TPLeaderBoardTable"/>
          <p:cNvGraphicFramePr>
            <a:graphicFrameLocks noGrp="1"/>
          </p:cNvGraphicFramePr>
          <p:nvPr>
            <p:extLst>
              <p:ext uri="{D42A27DB-BD31-4B8C-83A1-F6EECF244321}">
                <p14:modId xmlns:p14="http://schemas.microsoft.com/office/powerpoint/2010/main" val="1935541820"/>
              </p:ext>
            </p:extLst>
          </p:nvPr>
        </p:nvGraphicFramePr>
        <p:xfrm>
          <a:off x="1047875" y="1417638"/>
          <a:ext cx="9404972" cy="5029200"/>
        </p:xfrm>
        <a:graphic>
          <a:graphicData uri="http://schemas.openxmlformats.org/drawingml/2006/table">
            <a:tbl>
              <a:tblPr firstRow="1" bandRow="1">
                <a:tableStyleId>{5C22544A-7EE6-4342-B048-85BDC9FD1C3A}</a:tableStyleId>
              </a:tblPr>
              <a:tblGrid>
                <a:gridCol w="1477925"/>
                <a:gridCol w="3224561"/>
                <a:gridCol w="1477925"/>
                <a:gridCol w="3224561"/>
              </a:tblGrid>
              <a:tr h="417743">
                <a:tc>
                  <a:txBody>
                    <a:bodyPr/>
                    <a:lstStyle/>
                    <a:p>
                      <a:pPr algn="just"/>
                      <a:r>
                        <a:rPr lang="en-US" sz="2400" b="1" dirty="0" smtClean="0">
                          <a:solidFill>
                            <a:srgbClr val="000000"/>
                          </a:solidFill>
                        </a:rPr>
                        <a:t>Points</a:t>
                      </a:r>
                      <a:endParaRPr lang="en-US" sz="2400" b="1" dirty="0">
                        <a:solidFill>
                          <a:srgbClr val="000000"/>
                        </a:solidFill>
                      </a:endParaRPr>
                    </a:p>
                  </a:txBody>
                  <a:tcPr>
                    <a:lnL w="12700" cmpd="sng">
                      <a:solidFill>
                        <a:schemeClr val="lt1"/>
                      </a:solidFill>
                    </a:lnL>
                    <a:lnR w="12700" cmpd="sng">
                      <a:solidFill>
                        <a:schemeClr val="lt1"/>
                      </a:solidFill>
                    </a:lnR>
                    <a:lnT w="12700" cmpd="sng">
                      <a:solidFill>
                        <a:schemeClr val="lt1"/>
                      </a:solidFill>
                    </a:lnT>
                    <a:lnB w="12700" cap="flat" cmpd="sng" algn="ctr">
                      <a:solidFill>
                        <a:schemeClr val="lt1"/>
                      </a:solidFill>
                      <a:prstDash val="solid"/>
                      <a:round/>
                      <a:headEnd type="none" w="med" len="med"/>
                      <a:tailEnd type="none" w="med" len="med"/>
                    </a:lnB>
                    <a:solidFill>
                      <a:srgbClr val="FFFFFF"/>
                    </a:solidFill>
                  </a:tcPr>
                </a:tc>
                <a:tc>
                  <a:txBody>
                    <a:bodyPr/>
                    <a:lstStyle/>
                    <a:p>
                      <a:pPr algn="just"/>
                      <a:r>
                        <a:rPr lang="en-US" sz="2400" b="1" dirty="0" smtClean="0">
                          <a:solidFill>
                            <a:srgbClr val="000000"/>
                          </a:solidFill>
                        </a:rPr>
                        <a:t>Participant</a:t>
                      </a:r>
                      <a:endParaRPr lang="en-US" sz="2400" b="1" dirty="0">
                        <a:solidFill>
                          <a:srgbClr val="000000"/>
                        </a:solidFill>
                      </a:endParaRPr>
                    </a:p>
                  </a:txBody>
                  <a:tcPr>
                    <a:lnL w="12700" cmpd="sng">
                      <a:solidFill>
                        <a:schemeClr val="lt1"/>
                      </a:solidFill>
                    </a:lnL>
                    <a:lnR w="12700" cmpd="sng">
                      <a:solidFill>
                        <a:schemeClr val="lt1"/>
                      </a:solidFill>
                    </a:lnR>
                    <a:lnT w="12700" cmpd="sng">
                      <a:solidFill>
                        <a:schemeClr val="lt1"/>
                      </a:solidFill>
                    </a:lnT>
                    <a:lnB w="12700" cap="flat" cmpd="sng" algn="ctr">
                      <a:solidFill>
                        <a:schemeClr val="lt1"/>
                      </a:solidFill>
                      <a:prstDash val="solid"/>
                      <a:round/>
                      <a:headEnd type="none" w="med" len="med"/>
                      <a:tailEnd type="none" w="med" len="med"/>
                    </a:lnB>
                    <a:solidFill>
                      <a:srgbClr val="FFFFFF"/>
                    </a:solidFill>
                  </a:tcPr>
                </a:tc>
                <a:tc>
                  <a:txBody>
                    <a:bodyPr/>
                    <a:lstStyle/>
                    <a:p>
                      <a:pPr algn="just"/>
                      <a:r>
                        <a:rPr lang="en-US" sz="2400" b="1" smtClean="0">
                          <a:solidFill>
                            <a:srgbClr val="000000"/>
                          </a:solidFill>
                        </a:rPr>
                        <a:t>Points</a:t>
                      </a:r>
                      <a:endParaRPr lang="en-US" sz="2400" b="1">
                        <a:solidFill>
                          <a:srgbClr val="000000"/>
                        </a:solidFill>
                      </a:endParaRPr>
                    </a:p>
                  </a:txBody>
                  <a:tcPr>
                    <a:lnL w="12700" cmpd="sng">
                      <a:solidFill>
                        <a:schemeClr val="lt1"/>
                      </a:solidFill>
                    </a:lnL>
                    <a:lnR w="12700" cmpd="sng">
                      <a:solidFill>
                        <a:schemeClr val="lt1"/>
                      </a:solidFill>
                    </a:lnR>
                    <a:lnT w="12700" cmpd="sng">
                      <a:solidFill>
                        <a:schemeClr val="lt1"/>
                      </a:solidFill>
                    </a:lnT>
                    <a:lnB w="12700" cap="flat" cmpd="sng" algn="ctr">
                      <a:solidFill>
                        <a:schemeClr val="lt1"/>
                      </a:solidFill>
                      <a:prstDash val="solid"/>
                      <a:round/>
                      <a:headEnd type="none" w="med" len="med"/>
                      <a:tailEnd type="none" w="med" len="med"/>
                    </a:lnB>
                    <a:solidFill>
                      <a:srgbClr val="FFFFFF"/>
                    </a:solidFill>
                  </a:tcPr>
                </a:tc>
                <a:tc>
                  <a:txBody>
                    <a:bodyPr/>
                    <a:lstStyle/>
                    <a:p>
                      <a:pPr algn="just"/>
                      <a:r>
                        <a:rPr lang="en-US" sz="2400" b="1" dirty="0" smtClean="0">
                          <a:solidFill>
                            <a:srgbClr val="000000"/>
                          </a:solidFill>
                        </a:rPr>
                        <a:t>Participant</a:t>
                      </a:r>
                      <a:endParaRPr lang="en-US" sz="2400" b="1" dirty="0">
                        <a:solidFill>
                          <a:srgbClr val="000000"/>
                        </a:solidFill>
                      </a:endParaRPr>
                    </a:p>
                  </a:txBody>
                  <a:tcPr>
                    <a:lnL w="12700" cmpd="sng">
                      <a:solidFill>
                        <a:schemeClr val="lt1"/>
                      </a:solidFill>
                    </a:lnL>
                    <a:lnR w="12700" cmpd="sng">
                      <a:solidFill>
                        <a:schemeClr val="lt1"/>
                      </a:solidFill>
                    </a:lnR>
                    <a:lnT w="12700" cmpd="sng">
                      <a:solidFill>
                        <a:schemeClr val="lt1"/>
                      </a:solidFill>
                    </a:lnT>
                    <a:lnB w="12700" cap="flat" cmpd="sng" algn="ctr">
                      <a:solidFill>
                        <a:schemeClr val="lt1"/>
                      </a:solidFill>
                      <a:prstDash val="solid"/>
                      <a:round/>
                      <a:headEnd type="none" w="med" len="med"/>
                      <a:tailEnd type="none" w="med" len="med"/>
                    </a:lnB>
                    <a:solidFill>
                      <a:srgbClr val="FFFFFF"/>
                    </a:solidFill>
                  </a:tcPr>
                </a:tc>
              </a:tr>
              <a:tr h="417743">
                <a:tc>
                  <a:txBody>
                    <a:bodyPr/>
                    <a:lstStyle/>
                    <a:p>
                      <a:pPr algn="just"/>
                      <a:r>
                        <a:rPr lang="en-US" sz="2400" b="1" smtClean="0">
                          <a:solidFill>
                            <a:srgbClr val="000000"/>
                          </a:solidFill>
                        </a:rPr>
                        <a:t>0</a:t>
                      </a:r>
                      <a:endParaRPr lang="en-US" sz="2400" b="1" dirty="0">
                        <a:solidFill>
                          <a:srgbClr val="000000"/>
                        </a:solidFill>
                      </a:endParaRPr>
                    </a:p>
                  </a:txBody>
                  <a:tcPr>
                    <a:lnL w="12700" cmpd="sng">
                      <a:solidFill>
                        <a:schemeClr val="lt1"/>
                      </a:solidFill>
                    </a:lnL>
                    <a:lnR w="12700" cap="flat" cmpd="sng" algn="ctr">
                      <a:solidFill>
                        <a:schemeClr val="lt1"/>
                      </a:solidFill>
                      <a:prstDash val="solid"/>
                      <a:round/>
                      <a:headEnd type="none" w="med" len="med"/>
                      <a:tailEnd type="none" w="med" len="med"/>
                    </a:lnR>
                    <a:lnT w="12700" cmpd="sng">
                      <a:solidFill>
                        <a:schemeClr val="lt1"/>
                      </a:solidFill>
                    </a:lnT>
                    <a:lnB w="12700" cap="flat" cmpd="sng" algn="ctr">
                      <a:solidFill>
                        <a:schemeClr val="lt1"/>
                      </a:solidFill>
                      <a:prstDash val="solid"/>
                      <a:round/>
                      <a:headEnd type="none" w="med" len="med"/>
                      <a:tailEnd type="none" w="med" len="med"/>
                    </a:lnB>
                    <a:solidFill>
                      <a:srgbClr val="FFFFFF"/>
                    </a:solidFill>
                  </a:tcPr>
                </a:tc>
                <a:tc>
                  <a:txBody>
                    <a:bodyPr/>
                    <a:lstStyle/>
                    <a:p>
                      <a:pPr algn="just"/>
                      <a:r>
                        <a:rPr lang="en-US" sz="2400" b="1" dirty="0" smtClean="0">
                          <a:solidFill>
                            <a:srgbClr val="000000"/>
                          </a:solidFill>
                        </a:rPr>
                        <a:t>Reinstein, David</a:t>
                      </a:r>
                      <a:endParaRPr lang="en-US" sz="2400" b="1" dirty="0">
                        <a:solidFill>
                          <a:srgbClr val="000000"/>
                        </a:solidFill>
                      </a:endParaRPr>
                    </a:p>
                  </a:txBody>
                  <a:tcPr>
                    <a:lnL w="12700" cap="flat" cmpd="sng" algn="ctr">
                      <a:solidFill>
                        <a:schemeClr val="lt1"/>
                      </a:solidFill>
                      <a:prstDash val="solid"/>
                      <a:round/>
                      <a:headEnd type="none" w="med" len="med"/>
                      <a:tailEnd type="none" w="med" len="med"/>
                    </a:lnL>
                    <a:lnR w="12700" cap="flat" cmpd="sng" algn="ctr">
                      <a:solidFill>
                        <a:schemeClr val="lt1"/>
                      </a:solidFill>
                      <a:prstDash val="solid"/>
                      <a:round/>
                      <a:headEnd type="none" w="med" len="med"/>
                      <a:tailEnd type="none" w="med" len="med"/>
                    </a:lnR>
                    <a:lnT w="12700" cmpd="sng">
                      <a:solidFill>
                        <a:schemeClr val="lt1"/>
                      </a:solidFill>
                    </a:lnT>
                    <a:lnB w="12700" cap="flat" cmpd="sng" algn="ctr">
                      <a:solidFill>
                        <a:schemeClr val="lt1"/>
                      </a:solidFill>
                      <a:prstDash val="solid"/>
                      <a:round/>
                      <a:headEnd type="none" w="med" len="med"/>
                      <a:tailEnd type="none" w="med" len="med"/>
                    </a:lnB>
                    <a:solidFill>
                      <a:srgbClr val="FFFFFF"/>
                    </a:solidFill>
                  </a:tcPr>
                </a:tc>
                <a:tc>
                  <a:txBody>
                    <a:bodyPr/>
                    <a:lstStyle/>
                    <a:p>
                      <a:pPr algn="just"/>
                      <a:endParaRPr lang="en-US" sz="2400" b="1">
                        <a:solidFill>
                          <a:srgbClr val="000000"/>
                        </a:solidFill>
                      </a:endParaRPr>
                    </a:p>
                  </a:txBody>
                  <a:tcPr>
                    <a:lnL w="12700" cap="flat" cmpd="sng" algn="ctr">
                      <a:solidFill>
                        <a:schemeClr val="lt1"/>
                      </a:solidFill>
                      <a:prstDash val="solid"/>
                      <a:round/>
                      <a:headEnd type="none" w="med" len="med"/>
                      <a:tailEnd type="none" w="med" len="med"/>
                    </a:lnL>
                    <a:lnR w="12700" cap="flat" cmpd="sng" algn="ctr">
                      <a:solidFill>
                        <a:schemeClr val="lt1"/>
                      </a:solidFill>
                      <a:prstDash val="solid"/>
                      <a:round/>
                      <a:headEnd type="none" w="med" len="med"/>
                      <a:tailEnd type="none" w="med" len="med"/>
                    </a:lnR>
                    <a:lnT w="12700" cmpd="sng">
                      <a:solidFill>
                        <a:schemeClr val="lt1"/>
                      </a:solidFill>
                    </a:lnT>
                    <a:lnB w="12700" cap="flat" cmpd="sng" algn="ctr">
                      <a:solidFill>
                        <a:schemeClr val="lt1"/>
                      </a:solidFill>
                      <a:prstDash val="solid"/>
                      <a:round/>
                      <a:headEnd type="none" w="med" len="med"/>
                      <a:tailEnd type="none" w="med" len="med"/>
                    </a:lnB>
                    <a:solidFill>
                      <a:srgbClr val="FFFFFF"/>
                    </a:solidFill>
                  </a:tcPr>
                </a:tc>
                <a:tc>
                  <a:txBody>
                    <a:bodyPr/>
                    <a:lstStyle/>
                    <a:p>
                      <a:pPr algn="just"/>
                      <a:endParaRPr lang="en-US" sz="2400" b="1" dirty="0">
                        <a:solidFill>
                          <a:srgbClr val="000000"/>
                        </a:solidFill>
                      </a:endParaRPr>
                    </a:p>
                  </a:txBody>
                  <a:tcPr>
                    <a:lnL w="12700" cap="flat" cmpd="sng" algn="ctr">
                      <a:solidFill>
                        <a:schemeClr val="lt1"/>
                      </a:solidFill>
                      <a:prstDash val="solid"/>
                      <a:round/>
                      <a:headEnd type="none" w="med" len="med"/>
                      <a:tailEnd type="none" w="med" len="med"/>
                    </a:lnL>
                    <a:lnR w="12700" cmpd="sng">
                      <a:solidFill>
                        <a:schemeClr val="lt1"/>
                      </a:solidFill>
                    </a:lnR>
                    <a:lnT w="12700" cmpd="sng">
                      <a:solidFill>
                        <a:schemeClr val="lt1"/>
                      </a:solidFill>
                    </a:lnT>
                    <a:lnB w="12700" cap="flat" cmpd="sng" algn="ctr">
                      <a:solidFill>
                        <a:schemeClr val="lt1"/>
                      </a:solidFill>
                      <a:prstDash val="solid"/>
                      <a:round/>
                      <a:headEnd type="none" w="med" len="med"/>
                      <a:tailEnd type="none" w="med" len="med"/>
                    </a:lnB>
                    <a:solidFill>
                      <a:srgbClr val="FFFFFF"/>
                    </a:solidFill>
                  </a:tcPr>
                </a:tc>
              </a:tr>
              <a:tr h="417743">
                <a:tc>
                  <a:txBody>
                    <a:bodyPr/>
                    <a:lstStyle/>
                    <a:p>
                      <a:pPr algn="just"/>
                      <a:endParaRPr lang="en-US" sz="2400" b="1" dirty="0">
                        <a:solidFill>
                          <a:srgbClr val="000000"/>
                        </a:solidFill>
                      </a:endParaRPr>
                    </a:p>
                  </a:txBody>
                  <a:tcPr>
                    <a:lnL w="12700" cmpd="sng">
                      <a:solidFill>
                        <a:schemeClr val="lt1"/>
                      </a:solidFill>
                    </a:lnL>
                    <a:lnR w="12700" cap="flat" cmpd="sng" algn="ctr">
                      <a:solidFill>
                        <a:schemeClr val="lt1"/>
                      </a:solidFill>
                      <a:prstDash val="solid"/>
                      <a:round/>
                      <a:headEnd type="none" w="med" len="med"/>
                      <a:tailEnd type="none" w="med" len="med"/>
                    </a:lnR>
                    <a:lnT w="12700" cmpd="sng">
                      <a:solidFill>
                        <a:schemeClr val="lt1"/>
                      </a:solidFill>
                    </a:lnT>
                    <a:lnB w="12700" cap="flat" cmpd="sng" algn="ctr">
                      <a:solidFill>
                        <a:schemeClr val="lt1"/>
                      </a:solidFill>
                      <a:prstDash val="solid"/>
                      <a:round/>
                      <a:headEnd type="none" w="med" len="med"/>
                      <a:tailEnd type="none" w="med" len="med"/>
                    </a:lnB>
                    <a:solidFill>
                      <a:srgbClr val="FFFFFF"/>
                    </a:solidFill>
                  </a:tcPr>
                </a:tc>
                <a:tc>
                  <a:txBody>
                    <a:bodyPr/>
                    <a:lstStyle/>
                    <a:p>
                      <a:pPr algn="just"/>
                      <a:endParaRPr lang="en-US" sz="2400" b="1">
                        <a:solidFill>
                          <a:srgbClr val="000000"/>
                        </a:solidFill>
                      </a:endParaRPr>
                    </a:p>
                  </a:txBody>
                  <a:tcPr>
                    <a:lnL w="12700" cap="flat" cmpd="sng" algn="ctr">
                      <a:solidFill>
                        <a:schemeClr val="lt1"/>
                      </a:solidFill>
                      <a:prstDash val="solid"/>
                      <a:round/>
                      <a:headEnd type="none" w="med" len="med"/>
                      <a:tailEnd type="none" w="med" len="med"/>
                    </a:lnL>
                    <a:lnR w="12700" cap="flat" cmpd="sng" algn="ctr">
                      <a:solidFill>
                        <a:schemeClr val="lt1"/>
                      </a:solidFill>
                      <a:prstDash val="solid"/>
                      <a:round/>
                      <a:headEnd type="none" w="med" len="med"/>
                      <a:tailEnd type="none" w="med" len="med"/>
                    </a:lnR>
                    <a:lnT w="12700" cmpd="sng">
                      <a:solidFill>
                        <a:schemeClr val="lt1"/>
                      </a:solidFill>
                    </a:lnT>
                    <a:lnB w="12700" cap="flat" cmpd="sng" algn="ctr">
                      <a:solidFill>
                        <a:schemeClr val="lt1"/>
                      </a:solidFill>
                      <a:prstDash val="solid"/>
                      <a:round/>
                      <a:headEnd type="none" w="med" len="med"/>
                      <a:tailEnd type="none" w="med" len="med"/>
                    </a:lnB>
                    <a:solidFill>
                      <a:srgbClr val="FFFFFF"/>
                    </a:solidFill>
                  </a:tcPr>
                </a:tc>
                <a:tc>
                  <a:txBody>
                    <a:bodyPr/>
                    <a:lstStyle/>
                    <a:p>
                      <a:pPr algn="just"/>
                      <a:endParaRPr lang="en-US" sz="2400" b="1">
                        <a:solidFill>
                          <a:srgbClr val="000000"/>
                        </a:solidFill>
                      </a:endParaRPr>
                    </a:p>
                  </a:txBody>
                  <a:tcPr>
                    <a:lnL w="12700" cap="flat" cmpd="sng" algn="ctr">
                      <a:solidFill>
                        <a:schemeClr val="lt1"/>
                      </a:solidFill>
                      <a:prstDash val="solid"/>
                      <a:round/>
                      <a:headEnd type="none" w="med" len="med"/>
                      <a:tailEnd type="none" w="med" len="med"/>
                    </a:lnL>
                    <a:lnR w="12700" cap="flat" cmpd="sng" algn="ctr">
                      <a:solidFill>
                        <a:schemeClr val="lt1"/>
                      </a:solidFill>
                      <a:prstDash val="solid"/>
                      <a:round/>
                      <a:headEnd type="none" w="med" len="med"/>
                      <a:tailEnd type="none" w="med" len="med"/>
                    </a:lnR>
                    <a:lnT w="12700" cmpd="sng">
                      <a:solidFill>
                        <a:schemeClr val="lt1"/>
                      </a:solidFill>
                    </a:lnT>
                    <a:lnB w="12700" cap="flat" cmpd="sng" algn="ctr">
                      <a:solidFill>
                        <a:schemeClr val="lt1"/>
                      </a:solidFill>
                      <a:prstDash val="solid"/>
                      <a:round/>
                      <a:headEnd type="none" w="med" len="med"/>
                      <a:tailEnd type="none" w="med" len="med"/>
                    </a:lnB>
                    <a:solidFill>
                      <a:srgbClr val="FFFFFF"/>
                    </a:solidFill>
                  </a:tcPr>
                </a:tc>
                <a:tc>
                  <a:txBody>
                    <a:bodyPr/>
                    <a:lstStyle/>
                    <a:p>
                      <a:pPr algn="just"/>
                      <a:endParaRPr lang="en-US" sz="2400" b="1">
                        <a:solidFill>
                          <a:srgbClr val="000000"/>
                        </a:solidFill>
                      </a:endParaRPr>
                    </a:p>
                  </a:txBody>
                  <a:tcPr>
                    <a:lnL w="12700" cap="flat" cmpd="sng" algn="ctr">
                      <a:solidFill>
                        <a:schemeClr val="lt1"/>
                      </a:solidFill>
                      <a:prstDash val="solid"/>
                      <a:round/>
                      <a:headEnd type="none" w="med" len="med"/>
                      <a:tailEnd type="none" w="med" len="med"/>
                    </a:lnL>
                    <a:lnR w="12700" cmpd="sng">
                      <a:solidFill>
                        <a:schemeClr val="lt1"/>
                      </a:solidFill>
                    </a:lnR>
                    <a:lnT w="12700" cmpd="sng">
                      <a:solidFill>
                        <a:schemeClr val="lt1"/>
                      </a:solidFill>
                    </a:lnT>
                    <a:lnB w="12700" cap="flat" cmpd="sng" algn="ctr">
                      <a:solidFill>
                        <a:schemeClr val="lt1"/>
                      </a:solidFill>
                      <a:prstDash val="solid"/>
                      <a:round/>
                      <a:headEnd type="none" w="med" len="med"/>
                      <a:tailEnd type="none" w="med" len="med"/>
                    </a:lnB>
                    <a:solidFill>
                      <a:srgbClr val="FFFFFF"/>
                    </a:solidFill>
                  </a:tcPr>
                </a:tc>
              </a:tr>
              <a:tr h="417743">
                <a:tc>
                  <a:txBody>
                    <a:bodyPr/>
                    <a:lstStyle/>
                    <a:p>
                      <a:pPr algn="just"/>
                      <a:endParaRPr lang="en-US" sz="2400" b="1" dirty="0">
                        <a:solidFill>
                          <a:srgbClr val="000000"/>
                        </a:solidFill>
                      </a:endParaRPr>
                    </a:p>
                  </a:txBody>
                  <a:tcPr>
                    <a:lnL w="12700" cmpd="sng">
                      <a:solidFill>
                        <a:schemeClr val="lt1"/>
                      </a:solidFill>
                    </a:lnL>
                    <a:lnR w="12700" cap="flat" cmpd="sng" algn="ctr">
                      <a:solidFill>
                        <a:schemeClr val="lt1"/>
                      </a:solidFill>
                      <a:prstDash val="solid"/>
                      <a:round/>
                      <a:headEnd type="none" w="med" len="med"/>
                      <a:tailEnd type="none" w="med" len="med"/>
                    </a:lnR>
                    <a:lnT w="12700" cmpd="sng">
                      <a:solidFill>
                        <a:schemeClr val="lt1"/>
                      </a:solidFill>
                    </a:lnT>
                    <a:lnB w="12700" cap="flat" cmpd="sng" algn="ctr">
                      <a:solidFill>
                        <a:schemeClr val="lt1"/>
                      </a:solidFill>
                      <a:prstDash val="solid"/>
                      <a:round/>
                      <a:headEnd type="none" w="med" len="med"/>
                      <a:tailEnd type="none" w="med" len="med"/>
                    </a:lnB>
                    <a:solidFill>
                      <a:srgbClr val="FFFFFF"/>
                    </a:solidFill>
                  </a:tcPr>
                </a:tc>
                <a:tc>
                  <a:txBody>
                    <a:bodyPr/>
                    <a:lstStyle/>
                    <a:p>
                      <a:pPr algn="just"/>
                      <a:endParaRPr lang="en-US" sz="2400" b="1" dirty="0">
                        <a:solidFill>
                          <a:srgbClr val="000000"/>
                        </a:solidFill>
                      </a:endParaRPr>
                    </a:p>
                  </a:txBody>
                  <a:tcPr>
                    <a:lnL w="12700" cap="flat" cmpd="sng" algn="ctr">
                      <a:solidFill>
                        <a:schemeClr val="lt1"/>
                      </a:solidFill>
                      <a:prstDash val="solid"/>
                      <a:round/>
                      <a:headEnd type="none" w="med" len="med"/>
                      <a:tailEnd type="none" w="med" len="med"/>
                    </a:lnL>
                    <a:lnR w="12700" cap="flat" cmpd="sng" algn="ctr">
                      <a:solidFill>
                        <a:schemeClr val="lt1"/>
                      </a:solidFill>
                      <a:prstDash val="solid"/>
                      <a:round/>
                      <a:headEnd type="none" w="med" len="med"/>
                      <a:tailEnd type="none" w="med" len="med"/>
                    </a:lnR>
                    <a:lnT w="12700" cmpd="sng">
                      <a:solidFill>
                        <a:schemeClr val="lt1"/>
                      </a:solidFill>
                    </a:lnT>
                    <a:lnB w="12700" cap="flat" cmpd="sng" algn="ctr">
                      <a:solidFill>
                        <a:schemeClr val="lt1"/>
                      </a:solidFill>
                      <a:prstDash val="solid"/>
                      <a:round/>
                      <a:headEnd type="none" w="med" len="med"/>
                      <a:tailEnd type="none" w="med" len="med"/>
                    </a:lnB>
                    <a:solidFill>
                      <a:srgbClr val="FFFFFF"/>
                    </a:solidFill>
                  </a:tcPr>
                </a:tc>
                <a:tc>
                  <a:txBody>
                    <a:bodyPr/>
                    <a:lstStyle/>
                    <a:p>
                      <a:pPr algn="just"/>
                      <a:endParaRPr lang="en-US" sz="2400" b="1">
                        <a:solidFill>
                          <a:srgbClr val="000000"/>
                        </a:solidFill>
                      </a:endParaRPr>
                    </a:p>
                  </a:txBody>
                  <a:tcPr>
                    <a:lnL w="12700" cap="flat" cmpd="sng" algn="ctr">
                      <a:solidFill>
                        <a:schemeClr val="lt1"/>
                      </a:solidFill>
                      <a:prstDash val="solid"/>
                      <a:round/>
                      <a:headEnd type="none" w="med" len="med"/>
                      <a:tailEnd type="none" w="med" len="med"/>
                    </a:lnL>
                    <a:lnR w="12700" cap="flat" cmpd="sng" algn="ctr">
                      <a:solidFill>
                        <a:schemeClr val="lt1"/>
                      </a:solidFill>
                      <a:prstDash val="solid"/>
                      <a:round/>
                      <a:headEnd type="none" w="med" len="med"/>
                      <a:tailEnd type="none" w="med" len="med"/>
                    </a:lnR>
                    <a:lnT w="12700" cmpd="sng">
                      <a:solidFill>
                        <a:schemeClr val="lt1"/>
                      </a:solidFill>
                    </a:lnT>
                    <a:lnB w="12700" cap="flat" cmpd="sng" algn="ctr">
                      <a:solidFill>
                        <a:schemeClr val="lt1"/>
                      </a:solidFill>
                      <a:prstDash val="solid"/>
                      <a:round/>
                      <a:headEnd type="none" w="med" len="med"/>
                      <a:tailEnd type="none" w="med" len="med"/>
                    </a:lnB>
                    <a:solidFill>
                      <a:srgbClr val="FFFFFF"/>
                    </a:solidFill>
                  </a:tcPr>
                </a:tc>
                <a:tc>
                  <a:txBody>
                    <a:bodyPr/>
                    <a:lstStyle/>
                    <a:p>
                      <a:pPr algn="just"/>
                      <a:endParaRPr lang="en-US" sz="2400" b="1" dirty="0">
                        <a:solidFill>
                          <a:srgbClr val="000000"/>
                        </a:solidFill>
                      </a:endParaRPr>
                    </a:p>
                  </a:txBody>
                  <a:tcPr>
                    <a:lnL w="12700" cap="flat" cmpd="sng" algn="ctr">
                      <a:solidFill>
                        <a:schemeClr val="lt1"/>
                      </a:solidFill>
                      <a:prstDash val="solid"/>
                      <a:round/>
                      <a:headEnd type="none" w="med" len="med"/>
                      <a:tailEnd type="none" w="med" len="med"/>
                    </a:lnL>
                    <a:lnR w="12700" cmpd="sng">
                      <a:solidFill>
                        <a:schemeClr val="lt1"/>
                      </a:solidFill>
                    </a:lnR>
                    <a:lnT w="12700" cmpd="sng">
                      <a:solidFill>
                        <a:schemeClr val="lt1"/>
                      </a:solidFill>
                    </a:lnT>
                    <a:lnB w="12700" cap="flat" cmpd="sng" algn="ctr">
                      <a:solidFill>
                        <a:schemeClr val="lt1"/>
                      </a:solidFill>
                      <a:prstDash val="solid"/>
                      <a:round/>
                      <a:headEnd type="none" w="med" len="med"/>
                      <a:tailEnd type="none" w="med" len="med"/>
                    </a:lnB>
                    <a:solidFill>
                      <a:srgbClr val="FFFFFF"/>
                    </a:solidFill>
                  </a:tcPr>
                </a:tc>
              </a:tr>
              <a:tr h="417743">
                <a:tc>
                  <a:txBody>
                    <a:bodyPr/>
                    <a:lstStyle/>
                    <a:p>
                      <a:pPr algn="just"/>
                      <a:endParaRPr lang="en-US" sz="2400" b="1">
                        <a:solidFill>
                          <a:srgbClr val="000000"/>
                        </a:solidFill>
                      </a:endParaRPr>
                    </a:p>
                  </a:txBody>
                  <a:tcPr>
                    <a:lnL w="12700" cmpd="sng">
                      <a:solidFill>
                        <a:schemeClr val="lt1"/>
                      </a:solidFill>
                    </a:lnL>
                    <a:lnR w="12700" cap="flat" cmpd="sng" algn="ctr">
                      <a:solidFill>
                        <a:schemeClr val="lt1"/>
                      </a:solidFill>
                      <a:prstDash val="solid"/>
                      <a:round/>
                      <a:headEnd type="none" w="med" len="med"/>
                      <a:tailEnd type="none" w="med" len="med"/>
                    </a:lnR>
                    <a:lnT w="12700" cmpd="sng">
                      <a:solidFill>
                        <a:schemeClr val="lt1"/>
                      </a:solidFill>
                    </a:lnT>
                    <a:lnB w="12700" cap="flat" cmpd="sng" algn="ctr">
                      <a:solidFill>
                        <a:schemeClr val="lt1"/>
                      </a:solidFill>
                      <a:prstDash val="solid"/>
                      <a:round/>
                      <a:headEnd type="none" w="med" len="med"/>
                      <a:tailEnd type="none" w="med" len="med"/>
                    </a:lnB>
                    <a:solidFill>
                      <a:srgbClr val="FFFFFF"/>
                    </a:solidFill>
                  </a:tcPr>
                </a:tc>
                <a:tc>
                  <a:txBody>
                    <a:bodyPr/>
                    <a:lstStyle/>
                    <a:p>
                      <a:pPr algn="just"/>
                      <a:endParaRPr lang="en-US" sz="2400" b="1" dirty="0">
                        <a:solidFill>
                          <a:srgbClr val="000000"/>
                        </a:solidFill>
                      </a:endParaRPr>
                    </a:p>
                  </a:txBody>
                  <a:tcPr>
                    <a:lnL w="12700" cap="flat" cmpd="sng" algn="ctr">
                      <a:solidFill>
                        <a:schemeClr val="lt1"/>
                      </a:solidFill>
                      <a:prstDash val="solid"/>
                      <a:round/>
                      <a:headEnd type="none" w="med" len="med"/>
                      <a:tailEnd type="none" w="med" len="med"/>
                    </a:lnL>
                    <a:lnR w="12700" cap="flat" cmpd="sng" algn="ctr">
                      <a:solidFill>
                        <a:schemeClr val="lt1"/>
                      </a:solidFill>
                      <a:prstDash val="solid"/>
                      <a:round/>
                      <a:headEnd type="none" w="med" len="med"/>
                      <a:tailEnd type="none" w="med" len="med"/>
                    </a:lnR>
                    <a:lnT w="12700" cmpd="sng">
                      <a:solidFill>
                        <a:schemeClr val="lt1"/>
                      </a:solidFill>
                    </a:lnT>
                    <a:lnB w="12700" cap="flat" cmpd="sng" algn="ctr">
                      <a:solidFill>
                        <a:schemeClr val="lt1"/>
                      </a:solidFill>
                      <a:prstDash val="solid"/>
                      <a:round/>
                      <a:headEnd type="none" w="med" len="med"/>
                      <a:tailEnd type="none" w="med" len="med"/>
                    </a:lnB>
                    <a:solidFill>
                      <a:srgbClr val="FFFFFF"/>
                    </a:solidFill>
                  </a:tcPr>
                </a:tc>
                <a:tc>
                  <a:txBody>
                    <a:bodyPr/>
                    <a:lstStyle/>
                    <a:p>
                      <a:pPr algn="just"/>
                      <a:endParaRPr lang="en-US" sz="2400" b="1">
                        <a:solidFill>
                          <a:srgbClr val="000000"/>
                        </a:solidFill>
                      </a:endParaRPr>
                    </a:p>
                  </a:txBody>
                  <a:tcPr>
                    <a:lnL w="12700" cap="flat" cmpd="sng" algn="ctr">
                      <a:solidFill>
                        <a:schemeClr val="lt1"/>
                      </a:solidFill>
                      <a:prstDash val="solid"/>
                      <a:round/>
                      <a:headEnd type="none" w="med" len="med"/>
                      <a:tailEnd type="none" w="med" len="med"/>
                    </a:lnL>
                    <a:lnR w="12700" cap="flat" cmpd="sng" algn="ctr">
                      <a:solidFill>
                        <a:schemeClr val="lt1"/>
                      </a:solidFill>
                      <a:prstDash val="solid"/>
                      <a:round/>
                      <a:headEnd type="none" w="med" len="med"/>
                      <a:tailEnd type="none" w="med" len="med"/>
                    </a:lnR>
                    <a:lnT w="12700" cmpd="sng">
                      <a:solidFill>
                        <a:schemeClr val="lt1"/>
                      </a:solidFill>
                    </a:lnT>
                    <a:lnB w="12700" cap="flat" cmpd="sng" algn="ctr">
                      <a:solidFill>
                        <a:schemeClr val="lt1"/>
                      </a:solidFill>
                      <a:prstDash val="solid"/>
                      <a:round/>
                      <a:headEnd type="none" w="med" len="med"/>
                      <a:tailEnd type="none" w="med" len="med"/>
                    </a:lnB>
                    <a:solidFill>
                      <a:srgbClr val="FFFFFF"/>
                    </a:solidFill>
                  </a:tcPr>
                </a:tc>
                <a:tc>
                  <a:txBody>
                    <a:bodyPr/>
                    <a:lstStyle/>
                    <a:p>
                      <a:pPr algn="just"/>
                      <a:endParaRPr lang="en-US" sz="2400" b="1">
                        <a:solidFill>
                          <a:srgbClr val="000000"/>
                        </a:solidFill>
                      </a:endParaRPr>
                    </a:p>
                  </a:txBody>
                  <a:tcPr>
                    <a:lnL w="12700" cap="flat" cmpd="sng" algn="ctr">
                      <a:solidFill>
                        <a:schemeClr val="lt1"/>
                      </a:solidFill>
                      <a:prstDash val="solid"/>
                      <a:round/>
                      <a:headEnd type="none" w="med" len="med"/>
                      <a:tailEnd type="none" w="med" len="med"/>
                    </a:lnL>
                    <a:lnR w="12700" cmpd="sng">
                      <a:solidFill>
                        <a:schemeClr val="lt1"/>
                      </a:solidFill>
                    </a:lnR>
                    <a:lnT w="12700" cmpd="sng">
                      <a:solidFill>
                        <a:schemeClr val="lt1"/>
                      </a:solidFill>
                    </a:lnT>
                    <a:lnB w="12700" cap="flat" cmpd="sng" algn="ctr">
                      <a:solidFill>
                        <a:schemeClr val="lt1"/>
                      </a:solidFill>
                      <a:prstDash val="solid"/>
                      <a:round/>
                      <a:headEnd type="none" w="med" len="med"/>
                      <a:tailEnd type="none" w="med" len="med"/>
                    </a:lnB>
                    <a:solidFill>
                      <a:srgbClr val="FFFFFF"/>
                    </a:solidFill>
                  </a:tcPr>
                </a:tc>
              </a:tr>
              <a:tr h="417743">
                <a:tc>
                  <a:txBody>
                    <a:bodyPr/>
                    <a:lstStyle/>
                    <a:p>
                      <a:pPr algn="just"/>
                      <a:endParaRPr lang="en-US" sz="2400" b="1">
                        <a:solidFill>
                          <a:srgbClr val="000000"/>
                        </a:solidFill>
                      </a:endParaRPr>
                    </a:p>
                  </a:txBody>
                  <a:tcPr>
                    <a:lnL w="12700" cmpd="sng">
                      <a:solidFill>
                        <a:schemeClr val="lt1"/>
                      </a:solidFill>
                    </a:lnL>
                    <a:lnR w="12700" cap="flat" cmpd="sng" algn="ctr">
                      <a:solidFill>
                        <a:schemeClr val="lt1"/>
                      </a:solidFill>
                      <a:prstDash val="solid"/>
                      <a:round/>
                      <a:headEnd type="none" w="med" len="med"/>
                      <a:tailEnd type="none" w="med" len="med"/>
                    </a:lnR>
                    <a:lnT w="12700" cmpd="sng">
                      <a:solidFill>
                        <a:schemeClr val="lt1"/>
                      </a:solidFill>
                    </a:lnT>
                    <a:lnB w="12700" cap="flat" cmpd="sng" algn="ctr">
                      <a:solidFill>
                        <a:schemeClr val="lt1"/>
                      </a:solidFill>
                      <a:prstDash val="solid"/>
                      <a:round/>
                      <a:headEnd type="none" w="med" len="med"/>
                      <a:tailEnd type="none" w="med" len="med"/>
                    </a:lnB>
                    <a:solidFill>
                      <a:srgbClr val="FFFFFF"/>
                    </a:solidFill>
                  </a:tcPr>
                </a:tc>
                <a:tc>
                  <a:txBody>
                    <a:bodyPr/>
                    <a:lstStyle/>
                    <a:p>
                      <a:pPr algn="just"/>
                      <a:endParaRPr lang="en-US" sz="2400" b="1">
                        <a:solidFill>
                          <a:srgbClr val="000000"/>
                        </a:solidFill>
                      </a:endParaRPr>
                    </a:p>
                  </a:txBody>
                  <a:tcPr>
                    <a:lnL w="12700" cap="flat" cmpd="sng" algn="ctr">
                      <a:solidFill>
                        <a:schemeClr val="lt1"/>
                      </a:solidFill>
                      <a:prstDash val="solid"/>
                      <a:round/>
                      <a:headEnd type="none" w="med" len="med"/>
                      <a:tailEnd type="none" w="med" len="med"/>
                    </a:lnL>
                    <a:lnR w="12700" cap="flat" cmpd="sng" algn="ctr">
                      <a:solidFill>
                        <a:schemeClr val="lt1"/>
                      </a:solidFill>
                      <a:prstDash val="solid"/>
                      <a:round/>
                      <a:headEnd type="none" w="med" len="med"/>
                      <a:tailEnd type="none" w="med" len="med"/>
                    </a:lnR>
                    <a:lnT w="12700" cmpd="sng">
                      <a:solidFill>
                        <a:schemeClr val="lt1"/>
                      </a:solidFill>
                    </a:lnT>
                    <a:lnB w="12700" cap="flat" cmpd="sng" algn="ctr">
                      <a:solidFill>
                        <a:schemeClr val="lt1"/>
                      </a:solidFill>
                      <a:prstDash val="solid"/>
                      <a:round/>
                      <a:headEnd type="none" w="med" len="med"/>
                      <a:tailEnd type="none" w="med" len="med"/>
                    </a:lnB>
                    <a:solidFill>
                      <a:srgbClr val="FFFFFF"/>
                    </a:solidFill>
                  </a:tcPr>
                </a:tc>
                <a:tc>
                  <a:txBody>
                    <a:bodyPr/>
                    <a:lstStyle/>
                    <a:p>
                      <a:pPr algn="just"/>
                      <a:endParaRPr lang="en-US" sz="2400" b="1">
                        <a:solidFill>
                          <a:srgbClr val="000000"/>
                        </a:solidFill>
                      </a:endParaRPr>
                    </a:p>
                  </a:txBody>
                  <a:tcPr>
                    <a:lnL w="12700" cap="flat" cmpd="sng" algn="ctr">
                      <a:solidFill>
                        <a:schemeClr val="lt1"/>
                      </a:solidFill>
                      <a:prstDash val="solid"/>
                      <a:round/>
                      <a:headEnd type="none" w="med" len="med"/>
                      <a:tailEnd type="none" w="med" len="med"/>
                    </a:lnL>
                    <a:lnR w="12700" cap="flat" cmpd="sng" algn="ctr">
                      <a:solidFill>
                        <a:schemeClr val="lt1"/>
                      </a:solidFill>
                      <a:prstDash val="solid"/>
                      <a:round/>
                      <a:headEnd type="none" w="med" len="med"/>
                      <a:tailEnd type="none" w="med" len="med"/>
                    </a:lnR>
                    <a:lnT w="12700" cmpd="sng">
                      <a:solidFill>
                        <a:schemeClr val="lt1"/>
                      </a:solidFill>
                    </a:lnT>
                    <a:lnB w="12700" cap="flat" cmpd="sng" algn="ctr">
                      <a:solidFill>
                        <a:schemeClr val="lt1"/>
                      </a:solidFill>
                      <a:prstDash val="solid"/>
                      <a:round/>
                      <a:headEnd type="none" w="med" len="med"/>
                      <a:tailEnd type="none" w="med" len="med"/>
                    </a:lnB>
                    <a:solidFill>
                      <a:srgbClr val="FFFFFF"/>
                    </a:solidFill>
                  </a:tcPr>
                </a:tc>
                <a:tc>
                  <a:txBody>
                    <a:bodyPr/>
                    <a:lstStyle/>
                    <a:p>
                      <a:pPr algn="just"/>
                      <a:endParaRPr lang="en-US" sz="2400" b="1">
                        <a:solidFill>
                          <a:srgbClr val="000000"/>
                        </a:solidFill>
                      </a:endParaRPr>
                    </a:p>
                  </a:txBody>
                  <a:tcPr>
                    <a:lnL w="12700" cap="flat" cmpd="sng" algn="ctr">
                      <a:solidFill>
                        <a:schemeClr val="lt1"/>
                      </a:solidFill>
                      <a:prstDash val="solid"/>
                      <a:round/>
                      <a:headEnd type="none" w="med" len="med"/>
                      <a:tailEnd type="none" w="med" len="med"/>
                    </a:lnL>
                    <a:lnR w="12700" cmpd="sng">
                      <a:solidFill>
                        <a:schemeClr val="lt1"/>
                      </a:solidFill>
                    </a:lnR>
                    <a:lnT w="12700" cmpd="sng">
                      <a:solidFill>
                        <a:schemeClr val="lt1"/>
                      </a:solidFill>
                    </a:lnT>
                    <a:lnB w="12700" cap="flat" cmpd="sng" algn="ctr">
                      <a:solidFill>
                        <a:schemeClr val="lt1"/>
                      </a:solidFill>
                      <a:prstDash val="solid"/>
                      <a:round/>
                      <a:headEnd type="none" w="med" len="med"/>
                      <a:tailEnd type="none" w="med" len="med"/>
                    </a:lnB>
                    <a:solidFill>
                      <a:srgbClr val="FFFFFF"/>
                    </a:solidFill>
                  </a:tcPr>
                </a:tc>
              </a:tr>
              <a:tr h="417743">
                <a:tc>
                  <a:txBody>
                    <a:bodyPr/>
                    <a:lstStyle/>
                    <a:p>
                      <a:pPr algn="just"/>
                      <a:endParaRPr lang="en-US" sz="2400" b="1">
                        <a:solidFill>
                          <a:srgbClr val="000000"/>
                        </a:solidFill>
                      </a:endParaRPr>
                    </a:p>
                  </a:txBody>
                  <a:tcPr>
                    <a:lnL w="12700" cmpd="sng">
                      <a:solidFill>
                        <a:schemeClr val="lt1"/>
                      </a:solidFill>
                    </a:lnL>
                    <a:lnR w="12700" cap="flat" cmpd="sng" algn="ctr">
                      <a:solidFill>
                        <a:schemeClr val="lt1"/>
                      </a:solidFill>
                      <a:prstDash val="solid"/>
                      <a:round/>
                      <a:headEnd type="none" w="med" len="med"/>
                      <a:tailEnd type="none" w="med" len="med"/>
                    </a:lnR>
                    <a:lnT w="12700" cmpd="sng">
                      <a:solidFill>
                        <a:schemeClr val="lt1"/>
                      </a:solidFill>
                    </a:lnT>
                    <a:lnB w="12700" cap="flat" cmpd="sng" algn="ctr">
                      <a:solidFill>
                        <a:schemeClr val="lt1"/>
                      </a:solidFill>
                      <a:prstDash val="solid"/>
                      <a:round/>
                      <a:headEnd type="none" w="med" len="med"/>
                      <a:tailEnd type="none" w="med" len="med"/>
                    </a:lnB>
                    <a:solidFill>
                      <a:srgbClr val="FFFFFF"/>
                    </a:solidFill>
                  </a:tcPr>
                </a:tc>
                <a:tc>
                  <a:txBody>
                    <a:bodyPr/>
                    <a:lstStyle/>
                    <a:p>
                      <a:pPr algn="just"/>
                      <a:endParaRPr lang="en-US" sz="2400" b="1">
                        <a:solidFill>
                          <a:srgbClr val="000000"/>
                        </a:solidFill>
                      </a:endParaRPr>
                    </a:p>
                  </a:txBody>
                  <a:tcPr>
                    <a:lnL w="12700" cap="flat" cmpd="sng" algn="ctr">
                      <a:solidFill>
                        <a:schemeClr val="lt1"/>
                      </a:solidFill>
                      <a:prstDash val="solid"/>
                      <a:round/>
                      <a:headEnd type="none" w="med" len="med"/>
                      <a:tailEnd type="none" w="med" len="med"/>
                    </a:lnL>
                    <a:lnR w="12700" cap="flat" cmpd="sng" algn="ctr">
                      <a:solidFill>
                        <a:schemeClr val="lt1"/>
                      </a:solidFill>
                      <a:prstDash val="solid"/>
                      <a:round/>
                      <a:headEnd type="none" w="med" len="med"/>
                      <a:tailEnd type="none" w="med" len="med"/>
                    </a:lnR>
                    <a:lnT w="12700" cmpd="sng">
                      <a:solidFill>
                        <a:schemeClr val="lt1"/>
                      </a:solidFill>
                    </a:lnT>
                    <a:lnB w="12700" cap="flat" cmpd="sng" algn="ctr">
                      <a:solidFill>
                        <a:schemeClr val="lt1"/>
                      </a:solidFill>
                      <a:prstDash val="solid"/>
                      <a:round/>
                      <a:headEnd type="none" w="med" len="med"/>
                      <a:tailEnd type="none" w="med" len="med"/>
                    </a:lnB>
                    <a:solidFill>
                      <a:srgbClr val="FFFFFF"/>
                    </a:solidFill>
                  </a:tcPr>
                </a:tc>
                <a:tc>
                  <a:txBody>
                    <a:bodyPr/>
                    <a:lstStyle/>
                    <a:p>
                      <a:pPr algn="just"/>
                      <a:endParaRPr lang="en-US" sz="2400" b="1">
                        <a:solidFill>
                          <a:srgbClr val="000000"/>
                        </a:solidFill>
                      </a:endParaRPr>
                    </a:p>
                  </a:txBody>
                  <a:tcPr>
                    <a:lnL w="12700" cap="flat" cmpd="sng" algn="ctr">
                      <a:solidFill>
                        <a:schemeClr val="lt1"/>
                      </a:solidFill>
                      <a:prstDash val="solid"/>
                      <a:round/>
                      <a:headEnd type="none" w="med" len="med"/>
                      <a:tailEnd type="none" w="med" len="med"/>
                    </a:lnL>
                    <a:lnR w="12700" cap="flat" cmpd="sng" algn="ctr">
                      <a:solidFill>
                        <a:schemeClr val="lt1"/>
                      </a:solidFill>
                      <a:prstDash val="solid"/>
                      <a:round/>
                      <a:headEnd type="none" w="med" len="med"/>
                      <a:tailEnd type="none" w="med" len="med"/>
                    </a:lnR>
                    <a:lnT w="12700" cmpd="sng">
                      <a:solidFill>
                        <a:schemeClr val="lt1"/>
                      </a:solidFill>
                    </a:lnT>
                    <a:lnB w="12700" cap="flat" cmpd="sng" algn="ctr">
                      <a:solidFill>
                        <a:schemeClr val="lt1"/>
                      </a:solidFill>
                      <a:prstDash val="solid"/>
                      <a:round/>
                      <a:headEnd type="none" w="med" len="med"/>
                      <a:tailEnd type="none" w="med" len="med"/>
                    </a:lnB>
                    <a:solidFill>
                      <a:srgbClr val="FFFFFF"/>
                    </a:solidFill>
                  </a:tcPr>
                </a:tc>
                <a:tc>
                  <a:txBody>
                    <a:bodyPr/>
                    <a:lstStyle/>
                    <a:p>
                      <a:pPr algn="just"/>
                      <a:endParaRPr lang="en-US" sz="2400" b="1">
                        <a:solidFill>
                          <a:srgbClr val="000000"/>
                        </a:solidFill>
                      </a:endParaRPr>
                    </a:p>
                  </a:txBody>
                  <a:tcPr>
                    <a:lnL w="12700" cap="flat" cmpd="sng" algn="ctr">
                      <a:solidFill>
                        <a:schemeClr val="lt1"/>
                      </a:solidFill>
                      <a:prstDash val="solid"/>
                      <a:round/>
                      <a:headEnd type="none" w="med" len="med"/>
                      <a:tailEnd type="none" w="med" len="med"/>
                    </a:lnL>
                    <a:lnR w="12700" cmpd="sng">
                      <a:solidFill>
                        <a:schemeClr val="lt1"/>
                      </a:solidFill>
                    </a:lnR>
                    <a:lnT w="12700" cmpd="sng">
                      <a:solidFill>
                        <a:schemeClr val="lt1"/>
                      </a:solidFill>
                    </a:lnT>
                    <a:lnB w="12700" cap="flat" cmpd="sng" algn="ctr">
                      <a:solidFill>
                        <a:schemeClr val="lt1"/>
                      </a:solidFill>
                      <a:prstDash val="solid"/>
                      <a:round/>
                      <a:headEnd type="none" w="med" len="med"/>
                      <a:tailEnd type="none" w="med" len="med"/>
                    </a:lnB>
                    <a:solidFill>
                      <a:srgbClr val="FFFFFF"/>
                    </a:solidFill>
                  </a:tcPr>
                </a:tc>
              </a:tr>
              <a:tr h="417743">
                <a:tc>
                  <a:txBody>
                    <a:bodyPr/>
                    <a:lstStyle/>
                    <a:p>
                      <a:pPr algn="just"/>
                      <a:endParaRPr lang="en-US" sz="2400" b="1">
                        <a:solidFill>
                          <a:srgbClr val="000000"/>
                        </a:solidFill>
                      </a:endParaRPr>
                    </a:p>
                  </a:txBody>
                  <a:tcPr>
                    <a:lnL w="12700" cmpd="sng">
                      <a:solidFill>
                        <a:schemeClr val="lt1"/>
                      </a:solidFill>
                    </a:lnL>
                    <a:lnR w="12700" cap="flat" cmpd="sng" algn="ctr">
                      <a:solidFill>
                        <a:schemeClr val="lt1"/>
                      </a:solidFill>
                      <a:prstDash val="solid"/>
                      <a:round/>
                      <a:headEnd type="none" w="med" len="med"/>
                      <a:tailEnd type="none" w="med" len="med"/>
                    </a:lnR>
                    <a:lnT w="12700" cmpd="sng">
                      <a:solidFill>
                        <a:schemeClr val="lt1"/>
                      </a:solidFill>
                    </a:lnT>
                    <a:lnB w="12700" cap="flat" cmpd="sng" algn="ctr">
                      <a:solidFill>
                        <a:schemeClr val="lt1"/>
                      </a:solidFill>
                      <a:prstDash val="solid"/>
                      <a:round/>
                      <a:headEnd type="none" w="med" len="med"/>
                      <a:tailEnd type="none" w="med" len="med"/>
                    </a:lnB>
                    <a:solidFill>
                      <a:srgbClr val="FFFFFF"/>
                    </a:solidFill>
                  </a:tcPr>
                </a:tc>
                <a:tc>
                  <a:txBody>
                    <a:bodyPr/>
                    <a:lstStyle/>
                    <a:p>
                      <a:pPr algn="just"/>
                      <a:endParaRPr lang="en-US" sz="2400" b="1" dirty="0">
                        <a:solidFill>
                          <a:srgbClr val="000000"/>
                        </a:solidFill>
                      </a:endParaRPr>
                    </a:p>
                  </a:txBody>
                  <a:tcPr>
                    <a:lnL w="12700" cap="flat" cmpd="sng" algn="ctr">
                      <a:solidFill>
                        <a:schemeClr val="lt1"/>
                      </a:solidFill>
                      <a:prstDash val="solid"/>
                      <a:round/>
                      <a:headEnd type="none" w="med" len="med"/>
                      <a:tailEnd type="none" w="med" len="med"/>
                    </a:lnL>
                    <a:lnR w="12700" cap="flat" cmpd="sng" algn="ctr">
                      <a:solidFill>
                        <a:schemeClr val="lt1"/>
                      </a:solidFill>
                      <a:prstDash val="solid"/>
                      <a:round/>
                      <a:headEnd type="none" w="med" len="med"/>
                      <a:tailEnd type="none" w="med" len="med"/>
                    </a:lnR>
                    <a:lnT w="12700" cmpd="sng">
                      <a:solidFill>
                        <a:schemeClr val="lt1"/>
                      </a:solidFill>
                    </a:lnT>
                    <a:lnB w="12700" cap="flat" cmpd="sng" algn="ctr">
                      <a:solidFill>
                        <a:schemeClr val="lt1"/>
                      </a:solidFill>
                      <a:prstDash val="solid"/>
                      <a:round/>
                      <a:headEnd type="none" w="med" len="med"/>
                      <a:tailEnd type="none" w="med" len="med"/>
                    </a:lnB>
                    <a:solidFill>
                      <a:srgbClr val="FFFFFF"/>
                    </a:solidFill>
                  </a:tcPr>
                </a:tc>
                <a:tc>
                  <a:txBody>
                    <a:bodyPr/>
                    <a:lstStyle/>
                    <a:p>
                      <a:pPr algn="just"/>
                      <a:endParaRPr lang="en-US" sz="2400" b="1">
                        <a:solidFill>
                          <a:srgbClr val="000000"/>
                        </a:solidFill>
                      </a:endParaRPr>
                    </a:p>
                  </a:txBody>
                  <a:tcPr>
                    <a:lnL w="12700" cap="flat" cmpd="sng" algn="ctr">
                      <a:solidFill>
                        <a:schemeClr val="lt1"/>
                      </a:solidFill>
                      <a:prstDash val="solid"/>
                      <a:round/>
                      <a:headEnd type="none" w="med" len="med"/>
                      <a:tailEnd type="none" w="med" len="med"/>
                    </a:lnL>
                    <a:lnR w="12700" cap="flat" cmpd="sng" algn="ctr">
                      <a:solidFill>
                        <a:schemeClr val="lt1"/>
                      </a:solidFill>
                      <a:prstDash val="solid"/>
                      <a:round/>
                      <a:headEnd type="none" w="med" len="med"/>
                      <a:tailEnd type="none" w="med" len="med"/>
                    </a:lnR>
                    <a:lnT w="12700" cmpd="sng">
                      <a:solidFill>
                        <a:schemeClr val="lt1"/>
                      </a:solidFill>
                    </a:lnT>
                    <a:lnB w="12700" cap="flat" cmpd="sng" algn="ctr">
                      <a:solidFill>
                        <a:schemeClr val="lt1"/>
                      </a:solidFill>
                      <a:prstDash val="solid"/>
                      <a:round/>
                      <a:headEnd type="none" w="med" len="med"/>
                      <a:tailEnd type="none" w="med" len="med"/>
                    </a:lnB>
                    <a:solidFill>
                      <a:srgbClr val="FFFFFF"/>
                    </a:solidFill>
                  </a:tcPr>
                </a:tc>
                <a:tc>
                  <a:txBody>
                    <a:bodyPr/>
                    <a:lstStyle/>
                    <a:p>
                      <a:pPr algn="just"/>
                      <a:endParaRPr lang="en-US" sz="2400" b="1" dirty="0">
                        <a:solidFill>
                          <a:srgbClr val="000000"/>
                        </a:solidFill>
                      </a:endParaRPr>
                    </a:p>
                  </a:txBody>
                  <a:tcPr>
                    <a:lnL w="12700" cap="flat" cmpd="sng" algn="ctr">
                      <a:solidFill>
                        <a:schemeClr val="lt1"/>
                      </a:solidFill>
                      <a:prstDash val="solid"/>
                      <a:round/>
                      <a:headEnd type="none" w="med" len="med"/>
                      <a:tailEnd type="none" w="med" len="med"/>
                    </a:lnL>
                    <a:lnR w="12700" cmpd="sng">
                      <a:solidFill>
                        <a:schemeClr val="lt1"/>
                      </a:solidFill>
                    </a:lnR>
                    <a:lnT w="12700" cmpd="sng">
                      <a:solidFill>
                        <a:schemeClr val="lt1"/>
                      </a:solidFill>
                    </a:lnT>
                    <a:lnB w="12700" cap="flat" cmpd="sng" algn="ctr">
                      <a:solidFill>
                        <a:schemeClr val="lt1"/>
                      </a:solidFill>
                      <a:prstDash val="solid"/>
                      <a:round/>
                      <a:headEnd type="none" w="med" len="med"/>
                      <a:tailEnd type="none" w="med" len="med"/>
                    </a:lnB>
                    <a:solidFill>
                      <a:srgbClr val="FFFFFF"/>
                    </a:solidFill>
                  </a:tcPr>
                </a:tc>
              </a:tr>
              <a:tr h="417743">
                <a:tc>
                  <a:txBody>
                    <a:bodyPr/>
                    <a:lstStyle/>
                    <a:p>
                      <a:pPr algn="just"/>
                      <a:endParaRPr lang="en-US" sz="2400" b="1">
                        <a:solidFill>
                          <a:srgbClr val="000000"/>
                        </a:solidFill>
                      </a:endParaRPr>
                    </a:p>
                  </a:txBody>
                  <a:tcPr>
                    <a:lnL w="12700" cmpd="sng">
                      <a:solidFill>
                        <a:schemeClr val="lt1"/>
                      </a:solidFill>
                    </a:lnL>
                    <a:lnR w="12700" cap="flat" cmpd="sng" algn="ctr">
                      <a:solidFill>
                        <a:schemeClr val="lt1"/>
                      </a:solidFill>
                      <a:prstDash val="solid"/>
                      <a:round/>
                      <a:headEnd type="none" w="med" len="med"/>
                      <a:tailEnd type="none" w="med" len="med"/>
                    </a:lnR>
                    <a:lnT w="12700" cmpd="sng">
                      <a:solidFill>
                        <a:schemeClr val="lt1"/>
                      </a:solidFill>
                    </a:lnT>
                    <a:lnB w="12700" cap="flat" cmpd="sng" algn="ctr">
                      <a:solidFill>
                        <a:schemeClr val="lt1"/>
                      </a:solidFill>
                      <a:prstDash val="solid"/>
                      <a:round/>
                      <a:headEnd type="none" w="med" len="med"/>
                      <a:tailEnd type="none" w="med" len="med"/>
                    </a:lnB>
                    <a:solidFill>
                      <a:srgbClr val="FFFFFF"/>
                    </a:solidFill>
                  </a:tcPr>
                </a:tc>
                <a:tc>
                  <a:txBody>
                    <a:bodyPr/>
                    <a:lstStyle/>
                    <a:p>
                      <a:pPr algn="just"/>
                      <a:endParaRPr lang="en-US" sz="2400" b="1">
                        <a:solidFill>
                          <a:srgbClr val="000000"/>
                        </a:solidFill>
                      </a:endParaRPr>
                    </a:p>
                  </a:txBody>
                  <a:tcPr>
                    <a:lnL w="12700" cap="flat" cmpd="sng" algn="ctr">
                      <a:solidFill>
                        <a:schemeClr val="lt1"/>
                      </a:solidFill>
                      <a:prstDash val="solid"/>
                      <a:round/>
                      <a:headEnd type="none" w="med" len="med"/>
                      <a:tailEnd type="none" w="med" len="med"/>
                    </a:lnL>
                    <a:lnR w="12700" cap="flat" cmpd="sng" algn="ctr">
                      <a:solidFill>
                        <a:schemeClr val="lt1"/>
                      </a:solidFill>
                      <a:prstDash val="solid"/>
                      <a:round/>
                      <a:headEnd type="none" w="med" len="med"/>
                      <a:tailEnd type="none" w="med" len="med"/>
                    </a:lnR>
                    <a:lnT w="12700" cmpd="sng">
                      <a:solidFill>
                        <a:schemeClr val="lt1"/>
                      </a:solidFill>
                    </a:lnT>
                    <a:lnB w="12700" cap="flat" cmpd="sng" algn="ctr">
                      <a:solidFill>
                        <a:schemeClr val="lt1"/>
                      </a:solidFill>
                      <a:prstDash val="solid"/>
                      <a:round/>
                      <a:headEnd type="none" w="med" len="med"/>
                      <a:tailEnd type="none" w="med" len="med"/>
                    </a:lnB>
                    <a:solidFill>
                      <a:srgbClr val="FFFFFF"/>
                    </a:solidFill>
                  </a:tcPr>
                </a:tc>
                <a:tc>
                  <a:txBody>
                    <a:bodyPr/>
                    <a:lstStyle/>
                    <a:p>
                      <a:pPr algn="just"/>
                      <a:endParaRPr lang="en-US" sz="2400" b="1">
                        <a:solidFill>
                          <a:srgbClr val="000000"/>
                        </a:solidFill>
                      </a:endParaRPr>
                    </a:p>
                  </a:txBody>
                  <a:tcPr>
                    <a:lnL w="12700" cap="flat" cmpd="sng" algn="ctr">
                      <a:solidFill>
                        <a:schemeClr val="lt1"/>
                      </a:solidFill>
                      <a:prstDash val="solid"/>
                      <a:round/>
                      <a:headEnd type="none" w="med" len="med"/>
                      <a:tailEnd type="none" w="med" len="med"/>
                    </a:lnL>
                    <a:lnR w="12700" cap="flat" cmpd="sng" algn="ctr">
                      <a:solidFill>
                        <a:schemeClr val="lt1"/>
                      </a:solidFill>
                      <a:prstDash val="solid"/>
                      <a:round/>
                      <a:headEnd type="none" w="med" len="med"/>
                      <a:tailEnd type="none" w="med" len="med"/>
                    </a:lnR>
                    <a:lnT w="12700" cmpd="sng">
                      <a:solidFill>
                        <a:schemeClr val="lt1"/>
                      </a:solidFill>
                    </a:lnT>
                    <a:lnB w="12700" cap="flat" cmpd="sng" algn="ctr">
                      <a:solidFill>
                        <a:schemeClr val="lt1"/>
                      </a:solidFill>
                      <a:prstDash val="solid"/>
                      <a:round/>
                      <a:headEnd type="none" w="med" len="med"/>
                      <a:tailEnd type="none" w="med" len="med"/>
                    </a:lnB>
                    <a:solidFill>
                      <a:srgbClr val="FFFFFF"/>
                    </a:solidFill>
                  </a:tcPr>
                </a:tc>
                <a:tc>
                  <a:txBody>
                    <a:bodyPr/>
                    <a:lstStyle/>
                    <a:p>
                      <a:pPr algn="just"/>
                      <a:endParaRPr lang="en-US" sz="2400" b="1">
                        <a:solidFill>
                          <a:srgbClr val="000000"/>
                        </a:solidFill>
                      </a:endParaRPr>
                    </a:p>
                  </a:txBody>
                  <a:tcPr>
                    <a:lnL w="12700" cap="flat" cmpd="sng" algn="ctr">
                      <a:solidFill>
                        <a:schemeClr val="lt1"/>
                      </a:solidFill>
                      <a:prstDash val="solid"/>
                      <a:round/>
                      <a:headEnd type="none" w="med" len="med"/>
                      <a:tailEnd type="none" w="med" len="med"/>
                    </a:lnL>
                    <a:lnR w="12700" cmpd="sng">
                      <a:solidFill>
                        <a:schemeClr val="lt1"/>
                      </a:solidFill>
                    </a:lnR>
                    <a:lnT w="12700" cmpd="sng">
                      <a:solidFill>
                        <a:schemeClr val="lt1"/>
                      </a:solidFill>
                    </a:lnT>
                    <a:lnB w="12700" cap="flat" cmpd="sng" algn="ctr">
                      <a:solidFill>
                        <a:schemeClr val="lt1"/>
                      </a:solidFill>
                      <a:prstDash val="solid"/>
                      <a:round/>
                      <a:headEnd type="none" w="med" len="med"/>
                      <a:tailEnd type="none" w="med" len="med"/>
                    </a:lnB>
                    <a:solidFill>
                      <a:srgbClr val="FFFFFF"/>
                    </a:solidFill>
                  </a:tcPr>
                </a:tc>
              </a:tr>
              <a:tr h="417743">
                <a:tc>
                  <a:txBody>
                    <a:bodyPr/>
                    <a:lstStyle/>
                    <a:p>
                      <a:pPr algn="just"/>
                      <a:endParaRPr lang="en-US" sz="2400" b="1">
                        <a:solidFill>
                          <a:srgbClr val="000000"/>
                        </a:solidFill>
                      </a:endParaRPr>
                    </a:p>
                  </a:txBody>
                  <a:tcPr>
                    <a:lnL w="12700" cmpd="sng">
                      <a:solidFill>
                        <a:schemeClr val="lt1"/>
                      </a:solidFill>
                    </a:lnL>
                    <a:lnR w="12700" cap="flat" cmpd="sng" algn="ctr">
                      <a:solidFill>
                        <a:schemeClr val="lt1"/>
                      </a:solidFill>
                      <a:prstDash val="solid"/>
                      <a:round/>
                      <a:headEnd type="none" w="med" len="med"/>
                      <a:tailEnd type="none" w="med" len="med"/>
                    </a:lnR>
                    <a:lnT w="12700" cmpd="sng">
                      <a:solidFill>
                        <a:schemeClr val="lt1"/>
                      </a:solidFill>
                    </a:lnT>
                    <a:lnB w="12700" cap="flat" cmpd="sng" algn="ctr">
                      <a:solidFill>
                        <a:schemeClr val="lt1"/>
                      </a:solidFill>
                      <a:prstDash val="solid"/>
                      <a:round/>
                      <a:headEnd type="none" w="med" len="med"/>
                      <a:tailEnd type="none" w="med" len="med"/>
                    </a:lnB>
                    <a:solidFill>
                      <a:srgbClr val="FFFFFF"/>
                    </a:solidFill>
                  </a:tcPr>
                </a:tc>
                <a:tc>
                  <a:txBody>
                    <a:bodyPr/>
                    <a:lstStyle/>
                    <a:p>
                      <a:pPr algn="just"/>
                      <a:endParaRPr lang="en-US" sz="2400" b="1">
                        <a:solidFill>
                          <a:srgbClr val="000000"/>
                        </a:solidFill>
                      </a:endParaRPr>
                    </a:p>
                  </a:txBody>
                  <a:tcPr>
                    <a:lnL w="12700" cap="flat" cmpd="sng" algn="ctr">
                      <a:solidFill>
                        <a:schemeClr val="lt1"/>
                      </a:solidFill>
                      <a:prstDash val="solid"/>
                      <a:round/>
                      <a:headEnd type="none" w="med" len="med"/>
                      <a:tailEnd type="none" w="med" len="med"/>
                    </a:lnL>
                    <a:lnR w="12700" cap="flat" cmpd="sng" algn="ctr">
                      <a:solidFill>
                        <a:schemeClr val="lt1"/>
                      </a:solidFill>
                      <a:prstDash val="solid"/>
                      <a:round/>
                      <a:headEnd type="none" w="med" len="med"/>
                      <a:tailEnd type="none" w="med" len="med"/>
                    </a:lnR>
                    <a:lnT w="12700" cmpd="sng">
                      <a:solidFill>
                        <a:schemeClr val="lt1"/>
                      </a:solidFill>
                    </a:lnT>
                    <a:lnB w="12700" cap="flat" cmpd="sng" algn="ctr">
                      <a:solidFill>
                        <a:schemeClr val="lt1"/>
                      </a:solidFill>
                      <a:prstDash val="solid"/>
                      <a:round/>
                      <a:headEnd type="none" w="med" len="med"/>
                      <a:tailEnd type="none" w="med" len="med"/>
                    </a:lnB>
                    <a:solidFill>
                      <a:srgbClr val="FFFFFF"/>
                    </a:solidFill>
                  </a:tcPr>
                </a:tc>
                <a:tc>
                  <a:txBody>
                    <a:bodyPr/>
                    <a:lstStyle/>
                    <a:p>
                      <a:pPr algn="just"/>
                      <a:endParaRPr lang="en-US" sz="2400" b="1">
                        <a:solidFill>
                          <a:srgbClr val="000000"/>
                        </a:solidFill>
                      </a:endParaRPr>
                    </a:p>
                  </a:txBody>
                  <a:tcPr>
                    <a:lnL w="12700" cap="flat" cmpd="sng" algn="ctr">
                      <a:solidFill>
                        <a:schemeClr val="lt1"/>
                      </a:solidFill>
                      <a:prstDash val="solid"/>
                      <a:round/>
                      <a:headEnd type="none" w="med" len="med"/>
                      <a:tailEnd type="none" w="med" len="med"/>
                    </a:lnL>
                    <a:lnR w="12700" cap="flat" cmpd="sng" algn="ctr">
                      <a:solidFill>
                        <a:schemeClr val="lt1"/>
                      </a:solidFill>
                      <a:prstDash val="solid"/>
                      <a:round/>
                      <a:headEnd type="none" w="med" len="med"/>
                      <a:tailEnd type="none" w="med" len="med"/>
                    </a:lnR>
                    <a:lnT w="12700" cmpd="sng">
                      <a:solidFill>
                        <a:schemeClr val="lt1"/>
                      </a:solidFill>
                    </a:lnT>
                    <a:lnB w="12700" cap="flat" cmpd="sng" algn="ctr">
                      <a:solidFill>
                        <a:schemeClr val="lt1"/>
                      </a:solidFill>
                      <a:prstDash val="solid"/>
                      <a:round/>
                      <a:headEnd type="none" w="med" len="med"/>
                      <a:tailEnd type="none" w="med" len="med"/>
                    </a:lnB>
                    <a:solidFill>
                      <a:srgbClr val="FFFFFF"/>
                    </a:solidFill>
                  </a:tcPr>
                </a:tc>
                <a:tc>
                  <a:txBody>
                    <a:bodyPr/>
                    <a:lstStyle/>
                    <a:p>
                      <a:pPr algn="just"/>
                      <a:endParaRPr lang="en-US" sz="2400" b="1">
                        <a:solidFill>
                          <a:srgbClr val="000000"/>
                        </a:solidFill>
                      </a:endParaRPr>
                    </a:p>
                  </a:txBody>
                  <a:tcPr>
                    <a:lnL w="12700" cap="flat" cmpd="sng" algn="ctr">
                      <a:solidFill>
                        <a:schemeClr val="lt1"/>
                      </a:solidFill>
                      <a:prstDash val="solid"/>
                      <a:round/>
                      <a:headEnd type="none" w="med" len="med"/>
                      <a:tailEnd type="none" w="med" len="med"/>
                    </a:lnL>
                    <a:lnR w="12700" cmpd="sng">
                      <a:solidFill>
                        <a:schemeClr val="lt1"/>
                      </a:solidFill>
                    </a:lnR>
                    <a:lnT w="12700" cmpd="sng">
                      <a:solidFill>
                        <a:schemeClr val="lt1"/>
                      </a:solidFill>
                    </a:lnT>
                    <a:lnB w="12700" cap="flat" cmpd="sng" algn="ctr">
                      <a:solidFill>
                        <a:schemeClr val="lt1"/>
                      </a:solidFill>
                      <a:prstDash val="solid"/>
                      <a:round/>
                      <a:headEnd type="none" w="med" len="med"/>
                      <a:tailEnd type="none" w="med" len="med"/>
                    </a:lnB>
                    <a:solidFill>
                      <a:srgbClr val="FFFFFF"/>
                    </a:solidFill>
                  </a:tcPr>
                </a:tc>
              </a:tr>
              <a:tr h="417743">
                <a:tc>
                  <a:txBody>
                    <a:bodyPr/>
                    <a:lstStyle/>
                    <a:p>
                      <a:pPr algn="just"/>
                      <a:endParaRPr lang="en-US" sz="2400" b="1">
                        <a:solidFill>
                          <a:srgbClr val="000000"/>
                        </a:solidFill>
                      </a:endParaRPr>
                    </a:p>
                  </a:txBody>
                  <a:tcPr>
                    <a:lnL w="12700" cmpd="sng">
                      <a:solidFill>
                        <a:schemeClr val="lt1"/>
                      </a:solidFill>
                    </a:lnL>
                    <a:lnR w="12700" cap="flat" cmpd="sng" algn="ctr">
                      <a:solidFill>
                        <a:schemeClr val="lt1"/>
                      </a:solidFill>
                      <a:prstDash val="solid"/>
                      <a:round/>
                      <a:headEnd type="none" w="med" len="med"/>
                      <a:tailEnd type="none" w="med" len="med"/>
                    </a:lnR>
                    <a:lnT w="12700" cmpd="sng">
                      <a:solidFill>
                        <a:schemeClr val="lt1"/>
                      </a:solidFill>
                    </a:lnT>
                    <a:lnB w="38100" cmpd="sng">
                      <a:solidFill>
                        <a:schemeClr val="lt1"/>
                      </a:solidFill>
                    </a:lnB>
                    <a:solidFill>
                      <a:srgbClr val="FFFFFF"/>
                    </a:solidFill>
                  </a:tcPr>
                </a:tc>
                <a:tc>
                  <a:txBody>
                    <a:bodyPr/>
                    <a:lstStyle/>
                    <a:p>
                      <a:pPr algn="just"/>
                      <a:endParaRPr lang="en-US" sz="2400" b="1" dirty="0">
                        <a:solidFill>
                          <a:srgbClr val="000000"/>
                        </a:solidFill>
                      </a:endParaRPr>
                    </a:p>
                  </a:txBody>
                  <a:tcPr>
                    <a:lnL w="12700" cap="flat" cmpd="sng" algn="ctr">
                      <a:solidFill>
                        <a:schemeClr val="lt1"/>
                      </a:solidFill>
                      <a:prstDash val="solid"/>
                      <a:round/>
                      <a:headEnd type="none" w="med" len="med"/>
                      <a:tailEnd type="none" w="med" len="med"/>
                    </a:lnL>
                    <a:lnR w="12700" cap="flat" cmpd="sng" algn="ctr">
                      <a:solidFill>
                        <a:schemeClr val="lt1"/>
                      </a:solidFill>
                      <a:prstDash val="solid"/>
                      <a:round/>
                      <a:headEnd type="none" w="med" len="med"/>
                      <a:tailEnd type="none" w="med" len="med"/>
                    </a:lnR>
                    <a:lnT w="12700" cmpd="sng">
                      <a:solidFill>
                        <a:schemeClr val="lt1"/>
                      </a:solidFill>
                    </a:lnT>
                    <a:lnB w="38100" cmpd="sng">
                      <a:solidFill>
                        <a:schemeClr val="lt1"/>
                      </a:solidFill>
                    </a:lnB>
                    <a:solidFill>
                      <a:srgbClr val="FFFFFF"/>
                    </a:solidFill>
                  </a:tcPr>
                </a:tc>
                <a:tc>
                  <a:txBody>
                    <a:bodyPr/>
                    <a:lstStyle/>
                    <a:p>
                      <a:pPr algn="just"/>
                      <a:endParaRPr lang="en-US" sz="2400" b="1">
                        <a:solidFill>
                          <a:srgbClr val="000000"/>
                        </a:solidFill>
                      </a:endParaRPr>
                    </a:p>
                  </a:txBody>
                  <a:tcPr>
                    <a:lnL w="12700" cap="flat" cmpd="sng" algn="ctr">
                      <a:solidFill>
                        <a:schemeClr val="lt1"/>
                      </a:solidFill>
                      <a:prstDash val="solid"/>
                      <a:round/>
                      <a:headEnd type="none" w="med" len="med"/>
                      <a:tailEnd type="none" w="med" len="med"/>
                    </a:lnL>
                    <a:lnR w="12700" cap="flat" cmpd="sng" algn="ctr">
                      <a:solidFill>
                        <a:schemeClr val="lt1"/>
                      </a:solidFill>
                      <a:prstDash val="solid"/>
                      <a:round/>
                      <a:headEnd type="none" w="med" len="med"/>
                      <a:tailEnd type="none" w="med" len="med"/>
                    </a:lnR>
                    <a:lnT w="12700" cmpd="sng">
                      <a:solidFill>
                        <a:schemeClr val="lt1"/>
                      </a:solidFill>
                    </a:lnT>
                    <a:lnB w="38100" cmpd="sng">
                      <a:solidFill>
                        <a:schemeClr val="lt1"/>
                      </a:solidFill>
                    </a:lnB>
                    <a:solidFill>
                      <a:srgbClr val="FFFFFF"/>
                    </a:solidFill>
                  </a:tcPr>
                </a:tc>
                <a:tc>
                  <a:txBody>
                    <a:bodyPr/>
                    <a:lstStyle/>
                    <a:p>
                      <a:pPr algn="just"/>
                      <a:endParaRPr lang="en-US" sz="2400" b="1" dirty="0">
                        <a:solidFill>
                          <a:srgbClr val="000000"/>
                        </a:solidFill>
                      </a:endParaRPr>
                    </a:p>
                  </a:txBody>
                  <a:tcPr>
                    <a:lnL w="12700" cap="flat" cmpd="sng" algn="ctr">
                      <a:solidFill>
                        <a:schemeClr val="lt1"/>
                      </a:solidFill>
                      <a:prstDash val="solid"/>
                      <a:round/>
                      <a:headEnd type="none" w="med" len="med"/>
                      <a:tailEnd type="none" w="med" len="med"/>
                    </a:lnL>
                    <a:lnR w="12700" cmpd="sng">
                      <a:solidFill>
                        <a:schemeClr val="lt1"/>
                      </a:solidFill>
                    </a:lnR>
                    <a:lnT w="12700" cmpd="sng">
                      <a:solidFill>
                        <a:schemeClr val="lt1"/>
                      </a:solidFill>
                    </a:lnT>
                    <a:lnB w="38100" cmpd="sng">
                      <a:solidFill>
                        <a:schemeClr val="lt1"/>
                      </a:solidFill>
                    </a:lnB>
                    <a:solidFill>
                      <a:srgbClr val="FFFFFF"/>
                    </a:solidFill>
                  </a:tcPr>
                </a:tc>
              </a:tr>
            </a:tbl>
          </a:graphicData>
        </a:graphic>
      </p:graphicFrame>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checkerboard(across)">
                                      <p:cBhvr>
                                        <p:cTn id="7" dur="500"/>
                                        <p:tgtEl>
                                          <p:spTgt spid="2050"/>
                                        </p:tgtEl>
                                      </p:cBhvr>
                                    </p:animEffect>
                                  </p:childTnLst>
                                  <p:subTnLst>
                                    <p:audio>
                                      <p:cMediaNode>
                                        <p:cTn display="0" masterRel="sameClick">
                                          <p:stCondLst>
                                            <p:cond evt="begin" delay="0">
                                              <p:tn val="5"/>
                                            </p:cond>
                                          </p:stCondLst>
                                          <p:endCondLst>
                                            <p:cond evt="onStopAudio" delay="0">
                                              <p:tgtEl>
                                                <p:sldTgt/>
                                              </p:tgtEl>
                                            </p:cond>
                                          </p:endCondLst>
                                        </p:cTn>
                                        <p:tgtEl>
                                          <p:sndTgt r:embed="rId3" name="Applause.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TPChart" title="Results Chart"/>
          <p:cNvPicPr>
            <a:picLocks/>
          </p:cNvPicPr>
          <p:nvPr>
            <p:custDataLst>
              <p:tags r:id="rId2"/>
            </p:custDataLst>
          </p:nvPr>
        </p:nvPicPr>
        <p:blipFill>
          <a:blip r:embed="rId7">
            <a:extLst>
              <a:ext uri="{28A0092B-C50C-407E-A947-70E740481C1C}">
                <a14:useLocalDpi xmlns:a14="http://schemas.microsoft.com/office/drawing/2010/main" val="0"/>
              </a:ext>
            </a:extLst>
          </a:blip>
          <a:stretch>
            <a:fillRect/>
          </a:stretch>
        </p:blipFill>
        <p:spPr>
          <a:xfrm>
            <a:off x="6096000" y="1604428"/>
            <a:ext cx="6096000" cy="5143500"/>
          </a:xfrm>
          <a:prstGeom prst="rect">
            <a:avLst/>
          </a:prstGeom>
        </p:spPr>
      </p:pic>
      <p:sp>
        <p:nvSpPr>
          <p:cNvPr id="13313" name="TPQuestion" title="Question Text"/>
          <p:cNvSpPr>
            <a:spLocks noGrp="1"/>
          </p:cNvSpPr>
          <p:nvPr>
            <p:ph type="title"/>
          </p:nvPr>
        </p:nvSpPr>
        <p:spPr/>
        <p:txBody>
          <a:bodyPr/>
          <a:lstStyle/>
          <a:p>
            <a:r>
              <a:rPr lang="en-US" altLang="en-US" sz="3600" dirty="0" smtClean="0">
                <a:ea typeface="MS PGothic" charset="-128"/>
              </a:rPr>
              <a:t/>
            </a:r>
            <a:br>
              <a:rPr lang="en-US" altLang="en-US" sz="3600" dirty="0" smtClean="0">
                <a:ea typeface="MS PGothic" charset="-128"/>
              </a:rPr>
            </a:br>
            <a:r>
              <a:rPr lang="en-US" altLang="en-US" sz="3600" dirty="0" smtClean="0">
                <a:ea typeface="MS PGothic" charset="-128"/>
              </a:rPr>
              <a:t>Microeconomic models</a:t>
            </a:r>
            <a:r>
              <a:rPr lang="is-IS" altLang="en-US" sz="3600" dirty="0" smtClean="0">
                <a:ea typeface="MS PGothic" charset="-128"/>
              </a:rPr>
              <a:t>… (choose </a:t>
            </a:r>
            <a:r>
              <a:rPr lang="is-IS" altLang="en-US" sz="3600" i="1" dirty="0" smtClean="0">
                <a:ea typeface="MS PGothic" charset="-128"/>
              </a:rPr>
              <a:t>one</a:t>
            </a:r>
            <a:r>
              <a:rPr lang="is-IS" altLang="en-US" sz="3600" dirty="0" smtClean="0">
                <a:ea typeface="MS PGothic" charset="-128"/>
              </a:rPr>
              <a:t>)</a:t>
            </a:r>
            <a:r>
              <a:rPr lang="en-US" altLang="en-US" sz="3600" dirty="0" smtClean="0">
                <a:ea typeface="MS PGothic" charset="-128"/>
              </a:rPr>
              <a:t/>
            </a:r>
            <a:br>
              <a:rPr lang="en-US" altLang="en-US" sz="3600" dirty="0" smtClean="0">
                <a:ea typeface="MS PGothic" charset="-128"/>
              </a:rPr>
            </a:br>
            <a:endParaRPr lang="en-US" altLang="en-US" sz="3600" dirty="0">
              <a:ea typeface="MS PGothic" charset="-128"/>
            </a:endParaRPr>
          </a:p>
        </p:txBody>
      </p:sp>
      <p:sp>
        <p:nvSpPr>
          <p:cNvPr id="13314" name="TPAnswers" title="Answer Text"/>
          <p:cNvSpPr>
            <a:spLocks noGrp="1"/>
          </p:cNvSpPr>
          <p:nvPr>
            <p:ph idx="1"/>
            <p:custDataLst>
              <p:tags r:id="rId3"/>
            </p:custDataLst>
          </p:nvPr>
        </p:nvSpPr>
        <p:spPr>
          <a:xfrm>
            <a:off x="860611" y="1658471"/>
            <a:ext cx="6595266" cy="4525963"/>
          </a:xfrm>
        </p:spPr>
        <p:txBody>
          <a:bodyPr>
            <a:normAutofit fontScale="85000" lnSpcReduction="20000"/>
          </a:bodyPr>
          <a:lstStyle/>
          <a:p>
            <a:pPr marL="514350" indent="-514350">
              <a:lnSpc>
                <a:spcPct val="120000"/>
              </a:lnSpc>
              <a:spcAft>
                <a:spcPts val="600"/>
              </a:spcAft>
              <a:buFont typeface="Arial" charset="0"/>
              <a:buAutoNum type="alphaUcPeriod"/>
            </a:pPr>
            <a:r>
              <a:rPr lang="en-US" altLang="en-US" dirty="0">
                <a:ea typeface="MS PGothic" charset="-128"/>
              </a:rPr>
              <a:t>Make assumptions that are completely accurate and fully describe the real world</a:t>
            </a:r>
          </a:p>
          <a:p>
            <a:pPr marL="514350" indent="-514350">
              <a:lnSpc>
                <a:spcPct val="120000"/>
              </a:lnSpc>
              <a:spcAft>
                <a:spcPts val="600"/>
              </a:spcAft>
              <a:buFont typeface="Arial" charset="0"/>
              <a:buAutoNum type="alphaUcPeriod"/>
            </a:pPr>
            <a:r>
              <a:rPr lang="en-US" altLang="en-US" dirty="0" smtClean="0">
                <a:ea typeface="MS PGothic" charset="-128"/>
              </a:rPr>
              <a:t>Focus </a:t>
            </a:r>
            <a:r>
              <a:rPr lang="en-US" altLang="en-US" dirty="0">
                <a:ea typeface="MS PGothic" charset="-128"/>
              </a:rPr>
              <a:t>on </a:t>
            </a:r>
            <a:r>
              <a:rPr lang="en-US" altLang="en-US" dirty="0" smtClean="0">
                <a:ea typeface="MS PGothic" charset="-128"/>
              </a:rPr>
              <a:t>national and global economic growth and how this is affected by government borrowing and lending</a:t>
            </a:r>
          </a:p>
          <a:p>
            <a:pPr marL="514350" indent="-514350">
              <a:lnSpc>
                <a:spcPct val="120000"/>
              </a:lnSpc>
              <a:spcAft>
                <a:spcPts val="600"/>
              </a:spcAft>
              <a:buFont typeface="Arial" charset="0"/>
              <a:buAutoNum type="alphaUcPeriod"/>
            </a:pPr>
            <a:r>
              <a:rPr lang="en-US" altLang="en-US" dirty="0" smtClean="0">
                <a:ea typeface="MS PGothic" charset="-128"/>
              </a:rPr>
              <a:t>Never </a:t>
            </a:r>
            <a:r>
              <a:rPr lang="en-US" altLang="en-US" dirty="0">
                <a:ea typeface="MS PGothic" charset="-128"/>
              </a:rPr>
              <a:t>make testable </a:t>
            </a:r>
            <a:r>
              <a:rPr lang="en-US" altLang="en-US" dirty="0" smtClean="0">
                <a:ea typeface="MS PGothic" charset="-128"/>
              </a:rPr>
              <a:t>predictions</a:t>
            </a:r>
          </a:p>
          <a:p>
            <a:pPr marL="514350" indent="-514350">
              <a:lnSpc>
                <a:spcPct val="120000"/>
              </a:lnSpc>
              <a:spcAft>
                <a:spcPts val="600"/>
              </a:spcAft>
              <a:buFont typeface="Arial" charset="0"/>
              <a:buAutoNum type="alphaUcPeriod"/>
            </a:pPr>
            <a:r>
              <a:rPr lang="en-US" altLang="en-US" dirty="0" smtClean="0">
                <a:ea typeface="MS PGothic" charset="-128"/>
              </a:rPr>
              <a:t>Are often written and </a:t>
            </a:r>
            <a:r>
              <a:rPr lang="en-US" altLang="en-US" dirty="0" err="1" smtClean="0">
                <a:ea typeface="MS PGothic" charset="-128"/>
              </a:rPr>
              <a:t>analysed</a:t>
            </a:r>
            <a:r>
              <a:rPr lang="en-US" altLang="en-US" dirty="0" smtClean="0">
                <a:ea typeface="MS PGothic" charset="-128"/>
              </a:rPr>
              <a:t> using formal mathematics</a:t>
            </a:r>
          </a:p>
          <a:p>
            <a:pPr marL="514350" indent="-514350">
              <a:lnSpc>
                <a:spcPct val="120000"/>
              </a:lnSpc>
              <a:spcAft>
                <a:spcPts val="600"/>
              </a:spcAft>
              <a:buFont typeface="Arial" charset="0"/>
              <a:buAutoNum type="alphaUcPeriod"/>
            </a:pPr>
            <a:r>
              <a:rPr lang="en-US" altLang="en-US" dirty="0" smtClean="0">
                <a:ea typeface="MS PGothic" charset="-128"/>
              </a:rPr>
              <a:t>All </a:t>
            </a:r>
            <a:r>
              <a:rPr lang="en-US" altLang="en-US" dirty="0">
                <a:ea typeface="MS PGothic" charset="-128"/>
              </a:rPr>
              <a:t>of the </a:t>
            </a:r>
            <a:r>
              <a:rPr lang="en-US" altLang="en-US" dirty="0" smtClean="0">
                <a:ea typeface="MS PGothic" charset="-128"/>
              </a:rPr>
              <a:t>above</a:t>
            </a:r>
            <a:endParaRPr lang="en-US" altLang="en-US" dirty="0">
              <a:ea typeface="MS PGothic" charset="-128"/>
            </a:endParaRPr>
          </a:p>
        </p:txBody>
      </p:sp>
      <p:sp>
        <p:nvSpPr>
          <p:cNvPr id="5" name="TPPolling"/>
          <p:cNvSpPr/>
          <p:nvPr/>
        </p:nvSpPr>
        <p:spPr>
          <a:xfrm>
            <a:off x="0" y="0"/>
            <a:ext cx="12700" cy="12700"/>
          </a:xfrm>
          <a:prstGeom prst="rect">
            <a:avLst/>
          </a:prstGeom>
          <a:solidFill>
            <a:schemeClr val="accent1">
              <a:alpha val="10000"/>
            </a:schemeClr>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AI1" title="Correct Answer Indicator"/>
          <p:cNvSpPr/>
          <p:nvPr>
            <p:custDataLst>
              <p:tags r:id="rId4"/>
            </p:custDataLst>
          </p:nvPr>
        </p:nvSpPr>
        <p:spPr>
          <a:xfrm>
            <a:off x="535491" y="4701730"/>
            <a:ext cx="406400" cy="406400"/>
          </a:xfrm>
          <a:prstGeom prst="smileyFace">
            <a:avLst/>
          </a:prstGeom>
          <a:solidFill>
            <a:srgbClr val="FFFF00"/>
          </a:solidFill>
          <a:ln w="25400"/>
          <a:effectLst>
            <a:prstShdw prst="shdw14" dist="35921" dir="2700000">
              <a:scrgbClr r="0" g="0" b="0">
                <a:alpha val="50000"/>
              </a:scrgbClr>
            </a:prst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TPCountdown" title="Countdown Timer"/>
          <p:cNvGrpSpPr/>
          <p:nvPr>
            <p:custDataLst>
              <p:tags r:id="rId5"/>
            </p:custDataLst>
          </p:nvPr>
        </p:nvGrpSpPr>
        <p:grpSpPr>
          <a:xfrm>
            <a:off x="10795000" y="6096000"/>
            <a:ext cx="1270000" cy="635000"/>
            <a:chOff x="7683500" y="5842000"/>
            <a:chExt cx="1270000" cy="635000"/>
          </a:xfrm>
        </p:grpSpPr>
        <p:sp>
          <p:nvSpPr>
            <p:cNvPr id="10" name="CountdownShape"/>
            <p:cNvSpPr/>
            <p:nvPr/>
          </p:nvSpPr>
          <p:spPr>
            <a:xfrm>
              <a:off x="7683500" y="5842000"/>
              <a:ext cx="1270000" cy="635000"/>
            </a:xfrm>
            <a:prstGeom prst="cube">
              <a:avLst/>
            </a:prstGeom>
            <a:solidFill>
              <a:srgbClr val="33333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CountdownText"/>
            <p:cNvSpPr txBox="1"/>
            <p:nvPr/>
          </p:nvSpPr>
          <p:spPr>
            <a:xfrm>
              <a:off x="7785100" y="6045200"/>
              <a:ext cx="889000" cy="381000"/>
            </a:xfrm>
            <a:prstGeom prst="rect">
              <a:avLst/>
            </a:prstGeom>
            <a:noFill/>
            <a:ln>
              <a:solidFill>
                <a:srgbClr val="000000"/>
              </a:solidFill>
            </a:ln>
          </p:spPr>
          <p:txBody>
            <a:bodyPr vert="horz" rtlCol="0" anchor="ctr" anchorCtr="1">
              <a:noAutofit/>
            </a:bodyPr>
            <a:lstStyle/>
            <a:p>
              <a:pPr algn="r"/>
              <a:r>
                <a:rPr lang="en-US" b="1" smtClean="0">
                  <a:solidFill>
                    <a:srgbClr val="FF0000"/>
                  </a:solidFill>
                  <a:latin typeface="Tahoma" charset="0"/>
                </a:rPr>
                <a:t>:40</a:t>
              </a:r>
              <a:endParaRPr lang="en-US" b="1">
                <a:solidFill>
                  <a:srgbClr val="FF0000"/>
                </a:solidFill>
                <a:latin typeface="Tahoma" charset="0"/>
              </a:endParaRPr>
            </a:p>
          </p:txBody>
        </p:sp>
        <p:cxnSp>
          <p:nvCxnSpPr>
            <p:cNvPr id="18" name="CountdownLine"/>
            <p:cNvCxnSpPr/>
            <p:nvPr/>
          </p:nvCxnSpPr>
          <p:spPr>
            <a:xfrm>
              <a:off x="8001000" y="5943600"/>
              <a:ext cx="508000" cy="0"/>
            </a:xfrm>
            <a:prstGeom prst="line">
              <a:avLst/>
            </a:prstGeom>
            <a:ln w="38100"/>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211381084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266950" y="1492250"/>
            <a:ext cx="7658100" cy="3873500"/>
          </a:xfrm>
          <a:prstGeom prst="rect">
            <a:avLst/>
          </a:prstGeom>
        </p:spPr>
      </p:pic>
      <p:sp>
        <p:nvSpPr>
          <p:cNvPr id="3" name="TextBox 2"/>
          <p:cNvSpPr txBox="1"/>
          <p:nvPr/>
        </p:nvSpPr>
        <p:spPr>
          <a:xfrm>
            <a:off x="645459" y="143435"/>
            <a:ext cx="10488706" cy="369332"/>
          </a:xfrm>
          <a:prstGeom prst="rect">
            <a:avLst/>
          </a:prstGeom>
          <a:noFill/>
        </p:spPr>
        <p:txBody>
          <a:bodyPr wrap="square" rtlCol="0">
            <a:spAutoFit/>
          </a:bodyPr>
          <a:lstStyle/>
          <a:p>
            <a:r>
              <a:rPr lang="en-US" dirty="0" smtClean="0"/>
              <a:t>From “</a:t>
            </a:r>
            <a:r>
              <a:rPr lang="en-US" dirty="0"/>
              <a:t>On the Existence of Pure and Mixed Strategy Nash Equilibria in Discontinuous </a:t>
            </a:r>
            <a:r>
              <a:rPr lang="en-US" dirty="0" smtClean="0"/>
              <a:t>Games”, </a:t>
            </a:r>
            <a:r>
              <a:rPr lang="en-US" dirty="0" err="1" smtClean="0"/>
              <a:t>Reny</a:t>
            </a:r>
            <a:r>
              <a:rPr lang="en-US" dirty="0" smtClean="0"/>
              <a:t> 1999</a:t>
            </a:r>
            <a:endParaRPr lang="en-US" b="1" dirty="0"/>
          </a:p>
        </p:txBody>
      </p:sp>
    </p:spTree>
    <p:extLst>
      <p:ext uri="{BB962C8B-B14F-4D97-AF65-F5344CB8AC3E}">
        <p14:creationId xmlns:p14="http://schemas.microsoft.com/office/powerpoint/2010/main" val="56097186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070100" y="558800"/>
            <a:ext cx="8051800" cy="5740400"/>
          </a:xfrm>
          <a:prstGeom prst="rect">
            <a:avLst/>
          </a:prstGeom>
        </p:spPr>
      </p:pic>
    </p:spTree>
    <p:extLst>
      <p:ext uri="{BB962C8B-B14F-4D97-AF65-F5344CB8AC3E}">
        <p14:creationId xmlns:p14="http://schemas.microsoft.com/office/powerpoint/2010/main" val="80085749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PQuestion" title="Question Text"/>
          <p:cNvSpPr>
            <a:spLocks noGrp="1"/>
          </p:cNvSpPr>
          <p:nvPr>
            <p:ph type="title"/>
          </p:nvPr>
        </p:nvSpPr>
        <p:spPr>
          <a:xfrm>
            <a:off x="150729" y="666614"/>
            <a:ext cx="11469771" cy="1143000"/>
          </a:xfrm>
        </p:spPr>
        <p:txBody>
          <a:bodyPr/>
          <a:lstStyle/>
          <a:p>
            <a:r>
              <a:rPr lang="en-US" sz="2800" i="1" dirty="0"/>
              <a:t>Choose one or all that are correct.</a:t>
            </a:r>
            <a:r>
              <a:rPr lang="en-US" sz="2800" dirty="0"/>
              <a:t> </a:t>
            </a:r>
            <a:r>
              <a:rPr lang="en-US" sz="2800" b="1" dirty="0"/>
              <a:t>The following situation(s) or condition(s) imply the economy has NOT attained a Pareto efficient outcome.</a:t>
            </a:r>
            <a:r>
              <a:rPr lang="en-US" sz="2800" dirty="0"/>
              <a:t/>
            </a:r>
            <a:br>
              <a:rPr lang="en-US" sz="2800" dirty="0"/>
            </a:br>
            <a:r>
              <a:rPr lang="en-US" sz="2800" dirty="0"/>
              <a:t/>
            </a:r>
            <a:br>
              <a:rPr lang="en-US" sz="2800" dirty="0"/>
            </a:br>
            <a:endParaRPr lang="en-US" altLang="en-US" sz="2800" dirty="0">
              <a:ea typeface="MS PGothic" charset="-128"/>
            </a:endParaRPr>
          </a:p>
        </p:txBody>
      </p:sp>
      <p:sp>
        <p:nvSpPr>
          <p:cNvPr id="13314" name="TPAnswers" title="Answer Text"/>
          <p:cNvSpPr>
            <a:spLocks noGrp="1"/>
          </p:cNvSpPr>
          <p:nvPr>
            <p:ph idx="1"/>
            <p:custDataLst>
              <p:tags r:id="rId2"/>
            </p:custDataLst>
          </p:nvPr>
        </p:nvSpPr>
        <p:spPr>
          <a:xfrm>
            <a:off x="214009" y="1423616"/>
            <a:ext cx="9091356" cy="5307384"/>
          </a:xfrm>
        </p:spPr>
        <p:txBody>
          <a:bodyPr>
            <a:noAutofit/>
          </a:bodyPr>
          <a:lstStyle/>
          <a:p>
            <a:pPr marL="514350" indent="-514350">
              <a:buFont typeface="+mj-lt"/>
              <a:buAutoNum type="alphaUcPeriod"/>
            </a:pPr>
            <a:r>
              <a:rPr lang="en-US" sz="2200" dirty="0" smtClean="0"/>
              <a:t>We can produce more toothbrushes w/o producing less toothpaste, but this requires us to produce less food; consumers value all 3 goods </a:t>
            </a:r>
          </a:p>
          <a:p>
            <a:pPr marL="514350" indent="-514350">
              <a:buFont typeface="+mj-lt"/>
              <a:buAutoNum type="alphaUcPeriod"/>
            </a:pPr>
            <a:r>
              <a:rPr lang="en-US" sz="2200" dirty="0" smtClean="0"/>
              <a:t>The economy is not producing any liverwurst; however, liverwurst does not enter into any consumer’s utility function.</a:t>
            </a:r>
          </a:p>
          <a:p>
            <a:pPr marL="514350" indent="-514350">
              <a:buFont typeface="+mj-lt"/>
              <a:buAutoNum type="alphaUcPeriod"/>
            </a:pPr>
            <a:r>
              <a:rPr lang="en-US" sz="2200" dirty="0" smtClean="0"/>
              <a:t>At current levels of consumption, older people are willing to give up 2 toothbrushes for 1 toothpaste, while younger people are willing to trade these off 1-for-1; both groups have a positive amount of each.</a:t>
            </a:r>
          </a:p>
          <a:p>
            <a:pPr marL="514350" indent="-514350">
              <a:buFont typeface="+mj-lt"/>
              <a:buAutoNum type="alphaUcPeriod"/>
            </a:pPr>
            <a:r>
              <a:rPr lang="en-US" sz="2200" dirty="0" smtClean="0"/>
              <a:t>At current production, the PPF slope shows we can produce 1 fewer tube of toothpaste &amp; thus produce 2 more toothbrushes. All consumers have a MRS of 1 between these, &amp; all consume a + amount of both.</a:t>
            </a:r>
            <a:endParaRPr lang="en-US" sz="2200" dirty="0"/>
          </a:p>
        </p:txBody>
      </p:sp>
      <p:pic>
        <p:nvPicPr>
          <p:cNvPr id="12" name="TPChart" title="Results Chart"/>
          <p:cNvPicPr>
            <a:picLocks/>
          </p:cNvPicPr>
          <p:nvPr>
            <p:custDataLst>
              <p:tags r:id="rId3"/>
            </p:custDataLst>
          </p:nvPr>
        </p:nvPicPr>
        <p:blipFill>
          <a:blip r:embed="rId9">
            <a:extLst>
              <a:ext uri="{28A0092B-C50C-407E-A947-70E740481C1C}">
                <a14:useLocalDpi xmlns:a14="http://schemas.microsoft.com/office/drawing/2010/main" val="0"/>
              </a:ext>
            </a:extLst>
          </a:blip>
          <a:stretch>
            <a:fillRect/>
          </a:stretch>
        </p:blipFill>
        <p:spPr>
          <a:xfrm>
            <a:off x="8835069" y="1731794"/>
            <a:ext cx="3155925" cy="4262607"/>
          </a:xfrm>
          <a:prstGeom prst="rect">
            <a:avLst/>
          </a:prstGeom>
        </p:spPr>
      </p:pic>
      <p:sp>
        <p:nvSpPr>
          <p:cNvPr id="9" name="CAI1" title="Correct Answer Indicator"/>
          <p:cNvSpPr/>
          <p:nvPr>
            <p:custDataLst>
              <p:tags r:id="rId4"/>
            </p:custDataLst>
          </p:nvPr>
        </p:nvSpPr>
        <p:spPr>
          <a:xfrm>
            <a:off x="-50151" y="2987579"/>
            <a:ext cx="330200" cy="330200"/>
          </a:xfrm>
          <a:prstGeom prst="smileyFace">
            <a:avLst/>
          </a:prstGeom>
          <a:solidFill>
            <a:srgbClr val="FFFF00"/>
          </a:solidFill>
          <a:ln w="25400"/>
          <a:effectLst>
            <a:prstShdw prst="shdw14" dist="35921" dir="2700000">
              <a:scrgbClr r="0" g="0" b="0">
                <a:alpha val="50000"/>
              </a:scrgbClr>
            </a:prst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AI2" title="Correct Answer Indicator"/>
          <p:cNvSpPr/>
          <p:nvPr>
            <p:custDataLst>
              <p:tags r:id="rId5"/>
            </p:custDataLst>
          </p:nvPr>
        </p:nvSpPr>
        <p:spPr>
          <a:xfrm>
            <a:off x="-50151" y="4060475"/>
            <a:ext cx="330200" cy="330200"/>
          </a:xfrm>
          <a:prstGeom prst="smileyFace">
            <a:avLst/>
          </a:prstGeom>
          <a:solidFill>
            <a:srgbClr val="FFFF00"/>
          </a:solidFill>
          <a:ln w="25400"/>
          <a:effectLst>
            <a:prstShdw prst="shdw14" dist="35921" dir="2700000">
              <a:scrgbClr r="0" g="0" b="0">
                <a:alpha val="50000"/>
              </a:scrgbClr>
            </a:prst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TPCountdown" title="Countdown Timer"/>
          <p:cNvGrpSpPr/>
          <p:nvPr>
            <p:custDataLst>
              <p:tags r:id="rId6"/>
            </p:custDataLst>
          </p:nvPr>
        </p:nvGrpSpPr>
        <p:grpSpPr>
          <a:xfrm>
            <a:off x="10767515" y="6096000"/>
            <a:ext cx="1297485" cy="635000"/>
            <a:chOff x="7683500" y="5842000"/>
            <a:chExt cx="1270000" cy="635000"/>
          </a:xfrm>
        </p:grpSpPr>
        <p:sp>
          <p:nvSpPr>
            <p:cNvPr id="2" name="CountdownShape"/>
            <p:cNvSpPr/>
            <p:nvPr/>
          </p:nvSpPr>
          <p:spPr>
            <a:xfrm>
              <a:off x="7683500" y="5842000"/>
              <a:ext cx="1270000" cy="635000"/>
            </a:xfrm>
            <a:prstGeom prst="cube">
              <a:avLst/>
            </a:prstGeom>
            <a:solidFill>
              <a:srgbClr val="33333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untdownText"/>
            <p:cNvSpPr txBox="1"/>
            <p:nvPr/>
          </p:nvSpPr>
          <p:spPr>
            <a:xfrm>
              <a:off x="7785100" y="6045200"/>
              <a:ext cx="889000" cy="381000"/>
            </a:xfrm>
            <a:prstGeom prst="rect">
              <a:avLst/>
            </a:prstGeom>
            <a:noFill/>
            <a:ln>
              <a:solidFill>
                <a:srgbClr val="000000"/>
              </a:solidFill>
            </a:ln>
          </p:spPr>
          <p:txBody>
            <a:bodyPr vert="horz" rtlCol="0" anchor="ctr" anchorCtr="1">
              <a:noAutofit/>
            </a:bodyPr>
            <a:lstStyle/>
            <a:p>
              <a:pPr algn="r"/>
              <a:r>
                <a:rPr lang="en-US" b="1" dirty="0" smtClean="0">
                  <a:solidFill>
                    <a:srgbClr val="FF0000"/>
                  </a:solidFill>
                  <a:latin typeface="Tahoma" charset="0"/>
                </a:rPr>
                <a:t>1:30</a:t>
              </a:r>
              <a:endParaRPr lang="en-US" b="1" dirty="0">
                <a:solidFill>
                  <a:srgbClr val="FF0000"/>
                </a:solidFill>
                <a:latin typeface="Tahoma" charset="0"/>
              </a:endParaRPr>
            </a:p>
          </p:txBody>
        </p:sp>
        <p:cxnSp>
          <p:nvCxnSpPr>
            <p:cNvPr id="4" name="CountdownLine"/>
            <p:cNvCxnSpPr/>
            <p:nvPr/>
          </p:nvCxnSpPr>
          <p:spPr>
            <a:xfrm>
              <a:off x="8001000" y="5943600"/>
              <a:ext cx="508000" cy="0"/>
            </a:xfrm>
            <a:prstGeom prst="line">
              <a:avLst/>
            </a:prstGeom>
            <a:ln w="38100"/>
          </p:spPr>
          <p:style>
            <a:lnRef idx="1">
              <a:schemeClr val="accent1"/>
            </a:lnRef>
            <a:fillRef idx="0">
              <a:schemeClr val="accent1"/>
            </a:fillRef>
            <a:effectRef idx="0">
              <a:schemeClr val="accent1"/>
            </a:effectRef>
            <a:fontRef idx="minor">
              <a:schemeClr val="tx1"/>
            </a:fontRef>
          </p:style>
        </p:cxnSp>
      </p:grpSp>
    </p:spTree>
    <p:custDataLst>
      <p:tags r:id="rId1"/>
    </p:custData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PQuestion" title="Question Text"/>
          <p:cNvSpPr>
            <a:spLocks noGrp="1"/>
          </p:cNvSpPr>
          <p:nvPr>
            <p:ph type="title"/>
          </p:nvPr>
        </p:nvSpPr>
        <p:spPr>
          <a:xfrm>
            <a:off x="239948" y="-38100"/>
            <a:ext cx="11952052" cy="1143000"/>
          </a:xfrm>
        </p:spPr>
        <p:txBody>
          <a:bodyPr/>
          <a:lstStyle/>
          <a:p>
            <a:r>
              <a:rPr lang="en-US" altLang="en-US" sz="2800" dirty="0">
                <a:ea typeface="MS PGothic" charset="-128"/>
              </a:rPr>
              <a:t>Which of the following depict </a:t>
            </a:r>
            <a:r>
              <a:rPr lang="en-US" altLang="en-US" sz="2800" u="sng" dirty="0">
                <a:ea typeface="MS PGothic" charset="-128"/>
              </a:rPr>
              <a:t>PANEL </a:t>
            </a:r>
            <a:r>
              <a:rPr lang="en-US" altLang="en-US" sz="2800" u="sng" dirty="0" smtClean="0">
                <a:ea typeface="MS PGothic" charset="-128"/>
              </a:rPr>
              <a:t>MICRO-DATA</a:t>
            </a:r>
            <a:r>
              <a:rPr lang="en-US" altLang="en-US" sz="2800" dirty="0" smtClean="0">
                <a:ea typeface="MS PGothic" charset="-128"/>
              </a:rPr>
              <a:t> </a:t>
            </a:r>
            <a:r>
              <a:rPr lang="en-US" altLang="en-US" sz="2000" i="1" dirty="0" smtClean="0">
                <a:ea typeface="MS PGothic" charset="-128"/>
              </a:rPr>
              <a:t>(clockwise A,B,C,D; choose </a:t>
            </a:r>
            <a:r>
              <a:rPr lang="en-US" altLang="en-US" sz="2000" i="1" dirty="0">
                <a:ea typeface="MS PGothic" charset="-128"/>
              </a:rPr>
              <a:t>ALL </a:t>
            </a:r>
            <a:r>
              <a:rPr lang="en-US" altLang="en-US" sz="2000" i="1" dirty="0" smtClean="0">
                <a:ea typeface="MS PGothic" charset="-128"/>
              </a:rPr>
              <a:t>correct</a:t>
            </a:r>
            <a:r>
              <a:rPr lang="en-US" altLang="en-US" sz="2000" i="1" dirty="0">
                <a:ea typeface="MS PGothic" charset="-128"/>
              </a:rPr>
              <a:t>)</a:t>
            </a:r>
            <a:endParaRPr lang="en-US" altLang="en-US" sz="2800" dirty="0">
              <a:ea typeface="MS PGothic" charset="-128"/>
            </a:endParaRPr>
          </a:p>
        </p:txBody>
      </p:sp>
      <p:sp>
        <p:nvSpPr>
          <p:cNvPr id="13314" name="TPAnswers" title="Answer Text"/>
          <p:cNvSpPr>
            <a:spLocks noGrp="1"/>
          </p:cNvSpPr>
          <p:nvPr>
            <p:ph idx="1"/>
            <p:custDataLst>
              <p:tags r:id="rId2"/>
            </p:custDataLst>
          </p:nvPr>
        </p:nvSpPr>
        <p:spPr>
          <a:xfrm>
            <a:off x="8741923" y="4387850"/>
            <a:ext cx="966282" cy="2025650"/>
          </a:xfrm>
        </p:spPr>
        <p:txBody>
          <a:bodyPr>
            <a:noAutofit/>
          </a:bodyPr>
          <a:lstStyle/>
          <a:p>
            <a:pPr marL="514350" indent="-514350">
              <a:spcBef>
                <a:spcPts val="769"/>
              </a:spcBef>
              <a:buFont typeface="Arial" charset="0"/>
              <a:buAutoNum type="alphaUcPeriod"/>
            </a:pPr>
            <a:r>
              <a:rPr lang="en-US" altLang="en-US" sz="2000" dirty="0" smtClean="0">
                <a:ea typeface="MS PGothic" charset="-128"/>
              </a:rPr>
              <a:t>A</a:t>
            </a:r>
          </a:p>
          <a:p>
            <a:pPr marL="514350" indent="-514350">
              <a:spcBef>
                <a:spcPts val="769"/>
              </a:spcBef>
              <a:buFont typeface="Arial" charset="0"/>
              <a:buAutoNum type="alphaUcPeriod"/>
            </a:pPr>
            <a:r>
              <a:rPr lang="en-US" altLang="en-US" sz="2000" dirty="0" smtClean="0">
                <a:ea typeface="MS PGothic" charset="-128"/>
              </a:rPr>
              <a:t>B</a:t>
            </a:r>
          </a:p>
          <a:p>
            <a:pPr marL="514350" indent="-514350">
              <a:spcBef>
                <a:spcPts val="769"/>
              </a:spcBef>
              <a:buFont typeface="Arial" charset="0"/>
              <a:buAutoNum type="alphaUcPeriod"/>
            </a:pPr>
            <a:r>
              <a:rPr lang="en-US" altLang="en-US" sz="2000" dirty="0" smtClean="0">
                <a:ea typeface="MS PGothic" charset="-128"/>
              </a:rPr>
              <a:t>C</a:t>
            </a:r>
          </a:p>
          <a:p>
            <a:pPr marL="514350" indent="-514350">
              <a:spcBef>
                <a:spcPts val="769"/>
              </a:spcBef>
              <a:buFont typeface="Arial" charset="0"/>
              <a:buAutoNum type="alphaUcPeriod"/>
            </a:pPr>
            <a:r>
              <a:rPr lang="en-US" altLang="en-US" sz="2000" dirty="0" smtClean="0">
                <a:ea typeface="MS PGothic" charset="-128"/>
              </a:rPr>
              <a:t>D</a:t>
            </a:r>
            <a:endParaRPr lang="en-US" altLang="en-US" sz="2000" dirty="0">
              <a:ea typeface="MS PGothic" charset="-128"/>
            </a:endParaRPr>
          </a:p>
        </p:txBody>
      </p:sp>
      <p:pic>
        <p:nvPicPr>
          <p:cNvPr id="17" name="TPChart" title="Results Chart"/>
          <p:cNvPicPr>
            <a:picLocks/>
          </p:cNvPicPr>
          <p:nvPr>
            <p:custDataLst>
              <p:tags r:id="rId3"/>
            </p:custDataLst>
          </p:nvPr>
        </p:nvPicPr>
        <p:blipFill>
          <a:blip r:embed="rId8">
            <a:extLst>
              <a:ext uri="{28A0092B-C50C-407E-A947-70E740481C1C}">
                <a14:useLocalDpi xmlns:a14="http://schemas.microsoft.com/office/drawing/2010/main" val="0"/>
              </a:ext>
            </a:extLst>
          </a:blip>
          <a:stretch>
            <a:fillRect/>
          </a:stretch>
        </p:blipFill>
        <p:spPr>
          <a:xfrm>
            <a:off x="9625402" y="4126959"/>
            <a:ext cx="2389490" cy="2547431"/>
          </a:xfrm>
          <a:prstGeom prst="rect">
            <a:avLst/>
          </a:prstGeom>
        </p:spPr>
      </p:pic>
      <p:sp>
        <p:nvSpPr>
          <p:cNvPr id="9" name="TPAnswers" title="Answer Text"/>
          <p:cNvSpPr txBox="1">
            <a:spLocks/>
          </p:cNvSpPr>
          <p:nvPr>
            <p:custDataLst>
              <p:tags r:id="rId4"/>
            </p:custDataLst>
          </p:nvPr>
        </p:nvSpPr>
        <p:spPr bwMode="auto">
          <a:xfrm>
            <a:off x="2684834" y="980582"/>
            <a:ext cx="12114178" cy="6250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normAutofit lnSpcReduction="10000"/>
          </a:bodyPr>
          <a:lst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S PGothic" pitchFamily="34" charset="-128"/>
                <a:cs typeface="MS PGothic" charset="0"/>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S PGothic" pitchFamily="34" charset="-128"/>
                <a:cs typeface="MS PGothic" charset="0"/>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S PGothic" pitchFamily="34" charset="-128"/>
                <a:cs typeface="MS PGothic" charset="0"/>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S PGothic" pitchFamily="34" charset="-128"/>
                <a:cs typeface="MS PGothic" charset="0"/>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S PGothic" pitchFamily="34" charset="-128"/>
                <a:cs typeface="MS PGothic"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14350" indent="-514350" fontAlgn="auto">
              <a:spcBef>
                <a:spcPts val="0"/>
              </a:spcBef>
              <a:spcAft>
                <a:spcPts val="600"/>
              </a:spcAft>
              <a:buFontTx/>
              <a:buNone/>
            </a:pPr>
            <a:endParaRPr lang="en-US" altLang="en-US" dirty="0" smtClean="0">
              <a:ea typeface="MS PGothic" charset="-128"/>
            </a:endParaRPr>
          </a:p>
          <a:p>
            <a:pPr marL="514350" indent="-514350" fontAlgn="auto">
              <a:spcBef>
                <a:spcPts val="0"/>
              </a:spcBef>
              <a:spcAft>
                <a:spcPts val="600"/>
              </a:spcAft>
              <a:buFontTx/>
              <a:buNone/>
            </a:pPr>
            <a:endParaRPr lang="en-US" altLang="en-US" dirty="0" smtClean="0">
              <a:ea typeface="MS PGothic" charset="-128"/>
            </a:endParaRPr>
          </a:p>
          <a:p>
            <a:pPr marL="514350" indent="-514350" fontAlgn="auto">
              <a:spcBef>
                <a:spcPts val="0"/>
              </a:spcBef>
              <a:spcAft>
                <a:spcPts val="600"/>
              </a:spcAft>
              <a:buFontTx/>
              <a:buNone/>
            </a:pPr>
            <a:endParaRPr lang="en-US" altLang="en-US" dirty="0">
              <a:ea typeface="MS PGothic" charset="-128"/>
            </a:endParaRPr>
          </a:p>
        </p:txBody>
      </p:sp>
      <p:pic>
        <p:nvPicPr>
          <p:cNvPr id="10" name="Picture 9" descr="A." title="A."/>
          <p:cNvPicPr>
            <a:picLocks noChangeAspect="1"/>
          </p:cNvPicPr>
          <p:nvPr/>
        </p:nvPicPr>
        <p:blipFill>
          <a:blip r:embed="rId9"/>
          <a:stretch>
            <a:fillRect/>
          </a:stretch>
        </p:blipFill>
        <p:spPr>
          <a:xfrm>
            <a:off x="338710" y="1011189"/>
            <a:ext cx="3728937" cy="2442598"/>
          </a:xfrm>
          <a:prstGeom prst="rect">
            <a:avLst/>
          </a:prstGeom>
        </p:spPr>
      </p:pic>
      <p:pic>
        <p:nvPicPr>
          <p:cNvPr id="7" name="Picture 6"/>
          <p:cNvPicPr>
            <a:picLocks noChangeAspect="1"/>
          </p:cNvPicPr>
          <p:nvPr/>
        </p:nvPicPr>
        <p:blipFill>
          <a:blip r:embed="rId10"/>
          <a:stretch>
            <a:fillRect/>
          </a:stretch>
        </p:blipFill>
        <p:spPr>
          <a:xfrm>
            <a:off x="4982578" y="792379"/>
            <a:ext cx="4954448" cy="2880218"/>
          </a:xfrm>
          <a:prstGeom prst="rect">
            <a:avLst/>
          </a:prstGeom>
        </p:spPr>
      </p:pic>
      <p:pic>
        <p:nvPicPr>
          <p:cNvPr id="8" name="Picture 7"/>
          <p:cNvPicPr>
            <a:picLocks noChangeAspect="1"/>
          </p:cNvPicPr>
          <p:nvPr/>
        </p:nvPicPr>
        <p:blipFill>
          <a:blip r:embed="rId11"/>
          <a:stretch>
            <a:fillRect/>
          </a:stretch>
        </p:blipFill>
        <p:spPr>
          <a:xfrm>
            <a:off x="735616" y="3860800"/>
            <a:ext cx="2463800" cy="2552700"/>
          </a:xfrm>
          <a:prstGeom prst="rect">
            <a:avLst/>
          </a:prstGeom>
        </p:spPr>
      </p:pic>
      <p:pic>
        <p:nvPicPr>
          <p:cNvPr id="11" name="Picture 10"/>
          <p:cNvPicPr>
            <a:picLocks noChangeAspect="1"/>
          </p:cNvPicPr>
          <p:nvPr/>
        </p:nvPicPr>
        <p:blipFill>
          <a:blip r:embed="rId12"/>
          <a:stretch>
            <a:fillRect/>
          </a:stretch>
        </p:blipFill>
        <p:spPr>
          <a:xfrm>
            <a:off x="3945354" y="3965540"/>
            <a:ext cx="4400978" cy="2447960"/>
          </a:xfrm>
          <a:prstGeom prst="rect">
            <a:avLst/>
          </a:prstGeom>
        </p:spPr>
      </p:pic>
      <p:pic>
        <p:nvPicPr>
          <p:cNvPr id="16" name="Picture 15" descr="A." title="A."/>
          <p:cNvPicPr>
            <a:picLocks noChangeAspect="1"/>
          </p:cNvPicPr>
          <p:nvPr/>
        </p:nvPicPr>
        <p:blipFill>
          <a:blip r:embed="rId9"/>
          <a:stretch>
            <a:fillRect/>
          </a:stretch>
        </p:blipFill>
        <p:spPr>
          <a:xfrm>
            <a:off x="239948" y="1060958"/>
            <a:ext cx="3728937" cy="2442598"/>
          </a:xfrm>
          <a:prstGeom prst="rect">
            <a:avLst/>
          </a:prstGeom>
        </p:spPr>
      </p:pic>
      <p:sp>
        <p:nvSpPr>
          <p:cNvPr id="14" name="CAI1" title="Correct Answer Indicator"/>
          <p:cNvSpPr/>
          <p:nvPr>
            <p:custDataLst>
              <p:tags r:id="rId5"/>
            </p:custDataLst>
          </p:nvPr>
        </p:nvSpPr>
        <p:spPr>
          <a:xfrm>
            <a:off x="8548883" y="4514004"/>
            <a:ext cx="241300" cy="241300"/>
          </a:xfrm>
          <a:prstGeom prst="smileyFace">
            <a:avLst/>
          </a:prstGeom>
          <a:solidFill>
            <a:srgbClr val="FFFF00"/>
          </a:solidFill>
          <a:ln w="25400"/>
          <a:effectLst>
            <a:prstShdw prst="shdw14" dist="35921" dir="2700000">
              <a:scrgbClr r="0" g="0" b="0">
                <a:alpha val="50000"/>
              </a:scrgbClr>
            </a:prst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TPCountdown" title="Countdown Timer"/>
          <p:cNvGrpSpPr/>
          <p:nvPr>
            <p:custDataLst>
              <p:tags r:id="rId6"/>
            </p:custDataLst>
          </p:nvPr>
        </p:nvGrpSpPr>
        <p:grpSpPr>
          <a:xfrm>
            <a:off x="10583269" y="2818787"/>
            <a:ext cx="1270000" cy="635000"/>
            <a:chOff x="7683500" y="5842000"/>
            <a:chExt cx="1270000" cy="635000"/>
          </a:xfrm>
        </p:grpSpPr>
        <p:sp>
          <p:nvSpPr>
            <p:cNvPr id="2" name="CountdownShape"/>
            <p:cNvSpPr/>
            <p:nvPr/>
          </p:nvSpPr>
          <p:spPr>
            <a:xfrm>
              <a:off x="7683500" y="5842000"/>
              <a:ext cx="1270000" cy="635000"/>
            </a:xfrm>
            <a:prstGeom prst="cube">
              <a:avLst/>
            </a:prstGeom>
            <a:solidFill>
              <a:srgbClr val="33333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untdownText"/>
            <p:cNvSpPr txBox="1"/>
            <p:nvPr/>
          </p:nvSpPr>
          <p:spPr>
            <a:xfrm>
              <a:off x="7785100" y="6045200"/>
              <a:ext cx="889000" cy="381000"/>
            </a:xfrm>
            <a:prstGeom prst="rect">
              <a:avLst/>
            </a:prstGeom>
            <a:noFill/>
            <a:ln>
              <a:solidFill>
                <a:srgbClr val="000000"/>
              </a:solidFill>
            </a:ln>
          </p:spPr>
          <p:txBody>
            <a:bodyPr vert="horz" rtlCol="0" anchor="ctr" anchorCtr="1">
              <a:noAutofit/>
            </a:bodyPr>
            <a:lstStyle/>
            <a:p>
              <a:pPr algn="r"/>
              <a:r>
                <a:rPr lang="en-US" b="1" dirty="0" smtClean="0">
                  <a:solidFill>
                    <a:srgbClr val="FF0000"/>
                  </a:solidFill>
                  <a:latin typeface="Tahoma" charset="0"/>
                </a:rPr>
                <a:t>1:20</a:t>
              </a:r>
              <a:endParaRPr lang="en-US" b="1" dirty="0">
                <a:solidFill>
                  <a:srgbClr val="FF0000"/>
                </a:solidFill>
                <a:latin typeface="Tahoma" charset="0"/>
              </a:endParaRPr>
            </a:p>
          </p:txBody>
        </p:sp>
        <p:cxnSp>
          <p:nvCxnSpPr>
            <p:cNvPr id="4" name="CountdownLine"/>
            <p:cNvCxnSpPr/>
            <p:nvPr/>
          </p:nvCxnSpPr>
          <p:spPr>
            <a:xfrm>
              <a:off x="8001000" y="5943600"/>
              <a:ext cx="508000" cy="0"/>
            </a:xfrm>
            <a:prstGeom prst="line">
              <a:avLst/>
            </a:prstGeom>
            <a:ln w="38100"/>
          </p:spPr>
          <p:style>
            <a:lnRef idx="1">
              <a:schemeClr val="accent1"/>
            </a:lnRef>
            <a:fillRef idx="0">
              <a:schemeClr val="accent1"/>
            </a:fillRef>
            <a:effectRef idx="0">
              <a:schemeClr val="accent1"/>
            </a:effectRef>
            <a:fontRef idx="minor">
              <a:schemeClr val="tx1"/>
            </a:fontRef>
          </p:style>
        </p:cxnSp>
      </p:grpSp>
    </p:spTree>
    <p:custDataLst>
      <p:tags r:id="rId1"/>
    </p:custData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TPChart" title="Results Chart"/>
          <p:cNvPicPr>
            <a:picLocks/>
          </p:cNvPicPr>
          <p:nvPr>
            <p:custDataLst>
              <p:tags r:id="rId2"/>
            </p:custDataLst>
          </p:nvPr>
        </p:nvPicPr>
        <p:blipFill>
          <a:blip r:embed="rId7">
            <a:extLst>
              <a:ext uri="{28A0092B-C50C-407E-A947-70E740481C1C}">
                <a14:useLocalDpi xmlns:a14="http://schemas.microsoft.com/office/drawing/2010/main" val="0"/>
              </a:ext>
            </a:extLst>
          </a:blip>
          <a:stretch>
            <a:fillRect/>
          </a:stretch>
        </p:blipFill>
        <p:spPr>
          <a:xfrm>
            <a:off x="6096000" y="1498320"/>
            <a:ext cx="6096000" cy="5143500"/>
          </a:xfrm>
          <a:prstGeom prst="rect">
            <a:avLst/>
          </a:prstGeom>
        </p:spPr>
      </p:pic>
      <p:sp>
        <p:nvSpPr>
          <p:cNvPr id="13313" name="TPQuestion" title="Question Text"/>
          <p:cNvSpPr>
            <a:spLocks noGrp="1"/>
          </p:cNvSpPr>
          <p:nvPr>
            <p:ph type="title"/>
          </p:nvPr>
        </p:nvSpPr>
        <p:spPr>
          <a:xfrm>
            <a:off x="609600" y="274638"/>
            <a:ext cx="10165976" cy="1143000"/>
          </a:xfrm>
        </p:spPr>
        <p:txBody>
          <a:bodyPr/>
          <a:lstStyle/>
          <a:p>
            <a:r>
              <a:rPr lang="en-US" altLang="en-US" sz="3200" dirty="0">
                <a:ea typeface="MS PGothic" charset="-128"/>
              </a:rPr>
              <a:t>The </a:t>
            </a:r>
            <a:r>
              <a:rPr lang="en-US" altLang="en-US" sz="3200" u="sng" dirty="0">
                <a:ea typeface="MS PGothic" charset="-128"/>
              </a:rPr>
              <a:t>slope</a:t>
            </a:r>
            <a:r>
              <a:rPr lang="en-US" altLang="en-US" sz="3200" dirty="0">
                <a:ea typeface="MS PGothic" charset="-128"/>
              </a:rPr>
              <a:t> of the production possibility frontier </a:t>
            </a:r>
            <a:r>
              <a:rPr lang="en-US" altLang="en-US" sz="3200" dirty="0" smtClean="0">
                <a:ea typeface="MS PGothic" charset="-128"/>
              </a:rPr>
              <a:t>shows (choose ONE)</a:t>
            </a:r>
            <a:r>
              <a:rPr lang="en-US" altLang="en-US" sz="3200" dirty="0">
                <a:ea typeface="MS PGothic" charset="-128"/>
              </a:rPr>
              <a:t/>
            </a:r>
            <a:br>
              <a:rPr lang="en-US" altLang="en-US" sz="3200" dirty="0">
                <a:ea typeface="MS PGothic" charset="-128"/>
              </a:rPr>
            </a:br>
            <a:r>
              <a:rPr lang="en-US" altLang="en-US" sz="3200" dirty="0">
                <a:ea typeface="MS PGothic" charset="-128"/>
              </a:rPr>
              <a:t> </a:t>
            </a:r>
          </a:p>
        </p:txBody>
      </p:sp>
      <p:sp>
        <p:nvSpPr>
          <p:cNvPr id="13314" name="TPAnswers" title="Answer Text"/>
          <p:cNvSpPr>
            <a:spLocks noGrp="1"/>
          </p:cNvSpPr>
          <p:nvPr>
            <p:ph idx="1"/>
            <p:custDataLst>
              <p:tags r:id="rId3"/>
            </p:custDataLst>
          </p:nvPr>
        </p:nvSpPr>
        <p:spPr>
          <a:xfrm>
            <a:off x="164924" y="1639110"/>
            <a:ext cx="6203577" cy="4525963"/>
          </a:xfrm>
        </p:spPr>
        <p:txBody>
          <a:bodyPr>
            <a:normAutofit/>
          </a:bodyPr>
          <a:lstStyle/>
          <a:p>
            <a:pPr marL="514350" indent="-514350">
              <a:buFont typeface="Arial" charset="0"/>
              <a:buAutoNum type="alphaUcPeriod"/>
            </a:pPr>
            <a:r>
              <a:rPr lang="is-IS" altLang="en-US" sz="2800" dirty="0" smtClean="0">
                <a:ea typeface="MS PGothic" charset="-128"/>
              </a:rPr>
              <a:t>…</a:t>
            </a:r>
            <a:r>
              <a:rPr lang="en-US" altLang="en-US" sz="2800" dirty="0">
                <a:ea typeface="MS PGothic" charset="-128"/>
              </a:rPr>
              <a:t>h</a:t>
            </a:r>
            <a:r>
              <a:rPr lang="en-US" altLang="en-US" sz="2800" dirty="0" smtClean="0">
                <a:ea typeface="MS PGothic" charset="-128"/>
              </a:rPr>
              <a:t>ow </a:t>
            </a:r>
            <a:r>
              <a:rPr lang="en-US" altLang="en-US" sz="2800" dirty="0">
                <a:ea typeface="MS PGothic" charset="-128"/>
              </a:rPr>
              <a:t>inputs must be changed to keep them fully </a:t>
            </a:r>
            <a:r>
              <a:rPr lang="en-US" altLang="en-US" sz="2800" dirty="0" smtClean="0">
                <a:ea typeface="MS PGothic" charset="-128"/>
              </a:rPr>
              <a:t>employed.</a:t>
            </a:r>
          </a:p>
          <a:p>
            <a:pPr marL="514350" indent="-514350">
              <a:buFont typeface="Arial" charset="0"/>
              <a:buAutoNum type="alphaUcPeriod"/>
            </a:pPr>
            <a:r>
              <a:rPr lang="is-IS" altLang="en-US" sz="2800" dirty="0" smtClean="0">
                <a:ea typeface="MS PGothic" charset="-128"/>
              </a:rPr>
              <a:t>…</a:t>
            </a:r>
            <a:r>
              <a:rPr lang="en-US" altLang="en-US" sz="2800" dirty="0" smtClean="0">
                <a:ea typeface="MS PGothic" charset="-128"/>
              </a:rPr>
              <a:t>how </a:t>
            </a:r>
            <a:r>
              <a:rPr lang="en-US" altLang="en-US" sz="2800" dirty="0">
                <a:ea typeface="MS PGothic" charset="-128"/>
              </a:rPr>
              <a:t>demanders are willing to trade one good for </a:t>
            </a:r>
            <a:r>
              <a:rPr lang="en-US" altLang="en-US" sz="2800" dirty="0" smtClean="0">
                <a:ea typeface="MS PGothic" charset="-128"/>
              </a:rPr>
              <a:t>another.</a:t>
            </a:r>
          </a:p>
          <a:p>
            <a:pPr marL="514350" indent="-514350">
              <a:buFont typeface="Arial" charset="0"/>
              <a:buAutoNum type="alphaUcPeriod"/>
            </a:pPr>
            <a:r>
              <a:rPr lang="is-IS" altLang="en-US" sz="2800" dirty="0" smtClean="0">
                <a:ea typeface="MS PGothic" charset="-128"/>
              </a:rPr>
              <a:t>…t</a:t>
            </a:r>
            <a:r>
              <a:rPr lang="en-US" altLang="en-US" sz="2800" dirty="0" smtClean="0">
                <a:ea typeface="MS PGothic" charset="-128"/>
              </a:rPr>
              <a:t>he </a:t>
            </a:r>
            <a:r>
              <a:rPr lang="en-US" altLang="en-US" sz="2800" dirty="0">
                <a:ea typeface="MS PGothic" charset="-128"/>
              </a:rPr>
              <a:t>opportunity cost of one good in terms of the </a:t>
            </a:r>
            <a:r>
              <a:rPr lang="en-US" altLang="en-US" sz="2800" dirty="0" smtClean="0">
                <a:ea typeface="MS PGothic" charset="-128"/>
              </a:rPr>
              <a:t>other</a:t>
            </a:r>
          </a:p>
          <a:p>
            <a:pPr marL="514350" indent="-514350">
              <a:buFont typeface="Arial" charset="0"/>
              <a:buAutoNum type="alphaUcPeriod"/>
            </a:pPr>
            <a:r>
              <a:rPr lang="is-IS" altLang="en-US" sz="2800" dirty="0" smtClean="0">
                <a:ea typeface="MS PGothic" charset="-128"/>
              </a:rPr>
              <a:t>…</a:t>
            </a:r>
            <a:r>
              <a:rPr lang="en-US" altLang="en-US" sz="2800" dirty="0" smtClean="0">
                <a:ea typeface="MS PGothic" charset="-128"/>
              </a:rPr>
              <a:t>the </a:t>
            </a:r>
            <a:r>
              <a:rPr lang="en-US" altLang="en-US" sz="2800" dirty="0">
                <a:ea typeface="MS PGothic" charset="-128"/>
              </a:rPr>
              <a:t>returns to scale</a:t>
            </a:r>
          </a:p>
        </p:txBody>
      </p:sp>
      <p:sp>
        <p:nvSpPr>
          <p:cNvPr id="5" name="TPPolling"/>
          <p:cNvSpPr/>
          <p:nvPr/>
        </p:nvSpPr>
        <p:spPr>
          <a:xfrm>
            <a:off x="0" y="0"/>
            <a:ext cx="12700" cy="12700"/>
          </a:xfrm>
          <a:prstGeom prst="rect">
            <a:avLst/>
          </a:prstGeom>
          <a:solidFill>
            <a:schemeClr val="accent1">
              <a:alpha val="10000"/>
            </a:schemeClr>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AI1" title="Correct Answer Indicator"/>
          <p:cNvSpPr/>
          <p:nvPr>
            <p:custDataLst>
              <p:tags r:id="rId4"/>
            </p:custDataLst>
          </p:nvPr>
        </p:nvSpPr>
        <p:spPr>
          <a:xfrm>
            <a:off x="-180516" y="3620988"/>
            <a:ext cx="431800" cy="431800"/>
          </a:xfrm>
          <a:prstGeom prst="smileyFace">
            <a:avLst/>
          </a:prstGeom>
          <a:solidFill>
            <a:srgbClr val="FFFF00"/>
          </a:solidFill>
          <a:ln w="25400"/>
          <a:effectLst>
            <a:prstShdw prst="shdw14" dist="35921" dir="2700000">
              <a:scrgbClr r="0" g="0" b="0">
                <a:alpha val="50000"/>
              </a:scrgbClr>
            </a:prst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TPCountdown" title="Countdown Timer"/>
          <p:cNvGrpSpPr/>
          <p:nvPr>
            <p:custDataLst>
              <p:tags r:id="rId5"/>
            </p:custDataLst>
          </p:nvPr>
        </p:nvGrpSpPr>
        <p:grpSpPr>
          <a:xfrm>
            <a:off x="10795000" y="6096000"/>
            <a:ext cx="1270000" cy="635000"/>
            <a:chOff x="7683500" y="5842000"/>
            <a:chExt cx="1270000" cy="635000"/>
          </a:xfrm>
        </p:grpSpPr>
        <p:sp>
          <p:nvSpPr>
            <p:cNvPr id="14" name="CountdownShape"/>
            <p:cNvSpPr/>
            <p:nvPr/>
          </p:nvSpPr>
          <p:spPr>
            <a:xfrm>
              <a:off x="7683500" y="5842000"/>
              <a:ext cx="1270000" cy="635000"/>
            </a:xfrm>
            <a:prstGeom prst="cube">
              <a:avLst/>
            </a:prstGeom>
            <a:solidFill>
              <a:srgbClr val="33333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CountdownText"/>
            <p:cNvSpPr txBox="1"/>
            <p:nvPr/>
          </p:nvSpPr>
          <p:spPr>
            <a:xfrm>
              <a:off x="7785100" y="6045200"/>
              <a:ext cx="889000" cy="381000"/>
            </a:xfrm>
            <a:prstGeom prst="rect">
              <a:avLst/>
            </a:prstGeom>
            <a:noFill/>
            <a:ln>
              <a:solidFill>
                <a:srgbClr val="000000"/>
              </a:solidFill>
            </a:ln>
          </p:spPr>
          <p:txBody>
            <a:bodyPr vert="horz" rtlCol="0" anchor="ctr" anchorCtr="1">
              <a:noAutofit/>
            </a:bodyPr>
            <a:lstStyle/>
            <a:p>
              <a:pPr algn="r"/>
              <a:r>
                <a:rPr lang="en-US" b="1" dirty="0" smtClean="0">
                  <a:solidFill>
                    <a:srgbClr val="FF0000"/>
                  </a:solidFill>
                  <a:latin typeface="Tahoma" charset="0"/>
                </a:rPr>
                <a:t>:35</a:t>
              </a:r>
              <a:endParaRPr lang="en-US" b="1" dirty="0">
                <a:solidFill>
                  <a:srgbClr val="FF0000"/>
                </a:solidFill>
                <a:latin typeface="Tahoma" charset="0"/>
              </a:endParaRPr>
            </a:p>
          </p:txBody>
        </p:sp>
        <p:cxnSp>
          <p:nvCxnSpPr>
            <p:cNvPr id="16" name="CountdownLine"/>
            <p:cNvCxnSpPr/>
            <p:nvPr/>
          </p:nvCxnSpPr>
          <p:spPr>
            <a:xfrm>
              <a:off x="8001000" y="5943600"/>
              <a:ext cx="508000" cy="0"/>
            </a:xfrm>
            <a:prstGeom prst="line">
              <a:avLst/>
            </a:prstGeom>
            <a:ln w="38100"/>
          </p:spPr>
          <p:style>
            <a:lnRef idx="1">
              <a:schemeClr val="accent1"/>
            </a:lnRef>
            <a:fillRef idx="0">
              <a:schemeClr val="accent1"/>
            </a:fillRef>
            <a:effectRef idx="0">
              <a:schemeClr val="accent1"/>
            </a:effectRef>
            <a:fontRef idx="minor">
              <a:schemeClr val="tx1"/>
            </a:fontRef>
          </p:style>
        </p:cxnSp>
      </p:grpSp>
    </p:spTree>
    <p:custDataLst>
      <p:tags r:id="rId1"/>
    </p:custData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555812" y="511239"/>
            <a:ext cx="7602071" cy="5716757"/>
          </a:xfrm>
          <a:prstGeom prst="rect">
            <a:avLst/>
          </a:prstGeom>
        </p:spPr>
      </p:pic>
    </p:spTree>
    <p:extLst>
      <p:ext uri="{BB962C8B-B14F-4D97-AF65-F5344CB8AC3E}">
        <p14:creationId xmlns:p14="http://schemas.microsoft.com/office/powerpoint/2010/main" val="844100844"/>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PPRESENTATIONGUID" val="ce767e34-b5fa-4e6c-bf43-4c0bc9c66d2b"/>
  <p:tag name="WASPOLLED" val="5A20513348024D09A086CC560D23634B"/>
  <p:tag name="TPVERSION" val="7"/>
  <p:tag name="TPFULLVERSION" val="8.7.1.3"/>
  <p:tag name="PPTVERSION" val="15"/>
  <p:tag name="TPOS" val="6"/>
</p:tagLst>
</file>

<file path=ppt/tags/tag10.xml><?xml version="1.0" encoding="utf-8"?>
<p:tagLst xmlns:a="http://schemas.openxmlformats.org/drawingml/2006/main" xmlns:r="http://schemas.openxmlformats.org/officeDocument/2006/relationships" xmlns:p="http://schemas.openxmlformats.org/presentationml/2006/main">
  <p:tag name="ISCAI" val="True"/>
  <p:tag name="TYPE" val="2"/>
</p:tagLst>
</file>

<file path=ppt/tags/tag11.xml><?xml version="1.0" encoding="utf-8"?>
<p:tagLst xmlns:a="http://schemas.openxmlformats.org/drawingml/2006/main" xmlns:r="http://schemas.openxmlformats.org/officeDocument/2006/relationships" xmlns:p="http://schemas.openxmlformats.org/presentationml/2006/main">
  <p:tag name="ISCAI" val="True"/>
  <p:tag name="TYPE" val="2"/>
</p:tagLst>
</file>

<file path=ppt/tags/tag12.xml><?xml version="1.0" encoding="utf-8"?>
<p:tagLst xmlns:a="http://schemas.openxmlformats.org/drawingml/2006/main" xmlns:r="http://schemas.openxmlformats.org/officeDocument/2006/relationships" xmlns:p="http://schemas.openxmlformats.org/presentationml/2006/main">
  <p:tag name="TPCOUNTDOWNSECONDS" val="30"/>
  <p:tag name="TYPE" val="2"/>
</p:tagLst>
</file>

<file path=ppt/tags/tag13.xml><?xml version="1.0" encoding="utf-8"?>
<p:tagLst xmlns:a="http://schemas.openxmlformats.org/drawingml/2006/main" xmlns:r="http://schemas.openxmlformats.org/officeDocument/2006/relationships" xmlns:p="http://schemas.openxmlformats.org/presentationml/2006/main">
  <p:tag name="SLIDEGUID" val="55236753D896408286037C907ECF9672"/>
  <p:tag name="TYPE" val="MultiChoiceSlide"/>
  <p:tag name="TPSLIDEBULLETSTYLE" val="2"/>
  <p:tag name="TPQUESTIONXML" val="&lt;?xml version=&quot;1.0&quot; encoding=&quot;UTF-8&quot; standalone=&quot;yes&quot;?&gt;&lt;questionlist&gt;&lt;properties&gt;&lt;guid&gt;4349A8766A1048A48EAB3314F9ECEBA4&lt;/guid&gt;&lt;date&gt;10/27/2019 09:02:31 P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55236753D896408286037C907ECF9672&lt;/guid&gt;&lt;repollguid&gt;A2E82A36695F4AE89F404AB7BF2CBBFB&lt;/repollguid&gt;&lt;sourceid&gt;C4388F07A25249F98F11AF7F57E0B8FC&lt;/sourceid&gt;&lt;questiontext&gt;Which of the following depict PANEL MICRO-DATA (clockwise A,B,C,D; choose ALL correct)&lt;/questiontext&gt;&lt;showresults&gt;True&lt;/showresults&gt;&lt;responsegrid&gt;0&lt;/responsegrid&gt;&lt;countdowntimer&gt;True&lt;/countdowntimer&gt;&lt;countdowntime&gt;30&lt;/countdowntime&gt;&lt;correctvalue&gt;1&lt;/correctvalue&gt;&lt;incorrectvalue&gt;-0.33&lt;/incorrectvalue&gt;&lt;responselimit&gt;4&lt;/responselimit&gt;&lt;bulletstyle&gt;2&lt;/bulletstyle&gt;&lt;correctanswerindicator&gt;True&lt;/correctanswerindicator&gt;&lt;answers&gt;&lt;answer&gt;&lt;guid&gt;42368B09F001498FB5C854D93DA2219C&lt;/guid&gt;&lt;answertext&gt;A&lt;/answertext&gt;&lt;valuetype&gt;1&lt;/valuetype&gt;&lt;/answer&gt;&lt;answer&gt;&lt;guid&gt;1C4D0E72687A4EAC9B72D8834618B2F1&lt;/guid&gt;&lt;answertext&gt;B&lt;/answertext&gt;&lt;valuetype&gt;-1&lt;/valuetype&gt;&lt;/answer&gt;&lt;answer&gt;&lt;guid&gt;BC63C83F962A48DBB0302F14CDE54C03&lt;/guid&gt;&lt;answertext&gt;C&lt;/answertext&gt;&lt;valuetype&gt;-1&lt;/valuetype&gt;&lt;/answer&gt;&lt;answer&gt;&lt;guid&gt;088ED5009DF9462EB0DEB08E36AF4E65&lt;/guid&gt;&lt;answertext&gt;D&lt;/answertext&gt;&lt;valuetype&gt;-1&lt;/valuetype&gt;&lt;/answer&gt;&lt;/answers&gt;&lt;/multichoice&gt;&lt;/questions&gt;&lt;/questionlist&gt;"/>
  <p:tag name="LIVECHARTING" val="False"/>
  <p:tag name="AUTOOPENPOLL" val="True"/>
  <p:tag name="CHARTTYPE" val="0"/>
  <p:tag name="CHARTDEFINEDCOLORS" val="3,6,10,45,32,50,13,4,9,55,1"/>
</p:tagLst>
</file>

<file path=ppt/tags/tag14.xml><?xml version="1.0" encoding="utf-8"?>
<p:tagLst xmlns:a="http://schemas.openxmlformats.org/drawingml/2006/main" xmlns:r="http://schemas.openxmlformats.org/officeDocument/2006/relationships" xmlns:p="http://schemas.openxmlformats.org/presentationml/2006/main">
  <p:tag name="ZEROBASED" val="False"/>
</p:tagLst>
</file>

<file path=ppt/tags/tag15.xml><?xml version="1.0" encoding="utf-8"?>
<p:tagLst xmlns:a="http://schemas.openxmlformats.org/drawingml/2006/main" xmlns:r="http://schemas.openxmlformats.org/officeDocument/2006/relationships" xmlns:p="http://schemas.openxmlformats.org/presentationml/2006/main">
  <p:tag name="TYPE" val="0"/>
  <p:tag name="DEFINEDCOLORS" val="3,6,10,45,32,50,13,4,9,55,1"/>
  <p:tag name="COLORTYPE" val="SCHEME"/>
  <p:tag name="NUMBERFORMAT" val="0"/>
  <p:tag name="LABELFORMAT" val="0"/>
</p:tagLst>
</file>

<file path=ppt/tags/tag16.xml><?xml version="1.0" encoding="utf-8"?>
<p:tagLst xmlns:a="http://schemas.openxmlformats.org/drawingml/2006/main" xmlns:r="http://schemas.openxmlformats.org/officeDocument/2006/relationships" xmlns:p="http://schemas.openxmlformats.org/presentationml/2006/main">
  <p:tag name="ZEROBASED" val="False"/>
</p:tagLst>
</file>

<file path=ppt/tags/tag17.xml><?xml version="1.0" encoding="utf-8"?>
<p:tagLst xmlns:a="http://schemas.openxmlformats.org/drawingml/2006/main" xmlns:r="http://schemas.openxmlformats.org/officeDocument/2006/relationships" xmlns:p="http://schemas.openxmlformats.org/presentationml/2006/main">
  <p:tag name="ISCAI" val="True"/>
  <p:tag name="TYPE" val="2"/>
</p:tagLst>
</file>

<file path=ppt/tags/tag18.xml><?xml version="1.0" encoding="utf-8"?>
<p:tagLst xmlns:a="http://schemas.openxmlformats.org/drawingml/2006/main" xmlns:r="http://schemas.openxmlformats.org/officeDocument/2006/relationships" xmlns:p="http://schemas.openxmlformats.org/presentationml/2006/main">
  <p:tag name="TPCOUNTDOWNSECONDS" val="30"/>
  <p:tag name="TYPE" val="2"/>
</p:tagLst>
</file>

<file path=ppt/tags/tag19.xml><?xml version="1.0" encoding="utf-8"?>
<p:tagLst xmlns:a="http://schemas.openxmlformats.org/drawingml/2006/main" xmlns:r="http://schemas.openxmlformats.org/officeDocument/2006/relationships" xmlns:p="http://schemas.openxmlformats.org/presentationml/2006/main">
  <p:tag name="SLIDEGUID" val="1B44F5F6806B498C94D04A92EAB46A03"/>
  <p:tag name="TYPE" val="MultiChoiceSlide"/>
  <p:tag name="TPSLIDEBULLETSTYLE" val="2"/>
  <p:tag name="HASRESULTS" val="False"/>
  <p:tag name="AUTOFORMATCHART" val="True"/>
  <p:tag name="TPQUESTIONXML" val="&lt;?xml version=&quot;1.0&quot; encoding=&quot;UTF-8&quot; standalone=&quot;yes&quot;?&gt;&lt;questionlist&gt;&lt;properties&gt;&lt;guid&gt;5C49BE634E124C7EBCA1A3D6C2F2E94D&lt;/guid&gt;&lt;date&gt;10/27/2019 09:02:31 P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1B44F5F6806B498C94D04A92EAB46A03&lt;/guid&gt;&lt;repollguid&gt;C10EBBDE1913479891403696718E8D85&lt;/repollguid&gt;&lt;sourceid&gt;7701FE22E3424FE4A84453E46F7151C4&lt;/sourceid&gt;&lt;questiontext&gt;The slope of the production possibility frontier shows (choose ONE)&lt;/questiontext&gt;&lt;showresults&gt;True&lt;/showresults&gt;&lt;responsegrid&gt;0&lt;/responsegrid&gt;&lt;countdowntimer&gt;True&lt;/countdowntimer&gt;&lt;countdowntime&gt;30&lt;/countdowntime&gt;&lt;metadata&gt;&lt;entry&gt;&lt;key&gt;LIVECHARTING&lt;/key&gt;&lt;value&gt;False&lt;/value&gt;&lt;/entry&gt;&lt;entry&gt;&lt;key&gt;AUTOFORMATCHART&lt;/key&gt;&lt;value&gt;True&lt;/value&gt;&lt;/entry&gt;&lt;entry&gt;&lt;key&gt;AUTOOPENPOLL&lt;/key&gt;&lt;value&gt;True&lt;/value&gt;&lt;/entry&gt;&lt;/metadata&gt;&lt;correctvalue&gt;1&lt;/correctvalue&gt;&lt;incorrectvalue&gt;0&lt;/incorrectvalue&gt;&lt;responselimit&gt;1&lt;/responselimit&gt;&lt;bulletstyle&gt;2&lt;/bulletstyle&gt;&lt;correctanswerindicator&gt;True&lt;/correctanswerindicator&gt;&lt;answers&gt;&lt;answer&gt;&lt;guid&gt;C49A191A25CB4C1EA4A2BC88B5F25461&lt;/guid&gt;&lt;answertext&gt;…how inputs must be changed to keep them fully employed.&lt;/answertext&gt;&lt;valuetype&gt;-1&lt;/valuetype&gt;&lt;/answer&gt;&lt;answer&gt;&lt;guid&gt;05FEADB1AB854AF8BDF736C32E913F8E&lt;/guid&gt;&lt;answertext&gt;…how demanders are willing to trade one good for another.&lt;/answertext&gt;&lt;valuetype&gt;-1&lt;/valuetype&gt;&lt;/answer&gt;&lt;answer&gt;&lt;guid&gt;136DF7BC51404C9FB08526C30EBADACB&lt;/guid&gt;&lt;answertext&gt;…the opportunity cost of one good in terms of the other&lt;/answertext&gt;&lt;valuetype&gt;1&lt;/valuetype&gt;&lt;/answer&gt;&lt;answer&gt;&lt;guid&gt;59F32255BE214452B727C9667C9FAECE&lt;/guid&gt;&lt;answertext&gt;…the returns to scale&lt;/answertext&gt;&lt;valuetype&gt;-1&lt;/valuetype&gt;&lt;/answer&gt;&lt;/answers&gt;&lt;/multichoice&gt;&lt;/questions&gt;&lt;/questionlist&gt;"/>
  <p:tag name="LIVECHARTING" val="False"/>
  <p:tag name="AUTOOPENPOLL" val="True"/>
  <p:tag name="CHARTTYPE" val="0"/>
  <p:tag name="CHARTDEFINEDCOLORS" val="3,6,10,45,32,50,13,4,9,55,1"/>
</p:tagLst>
</file>

<file path=ppt/tags/tag2.xml><?xml version="1.0" encoding="utf-8"?>
<p:tagLst xmlns:a="http://schemas.openxmlformats.org/drawingml/2006/main" xmlns:r="http://schemas.openxmlformats.org/officeDocument/2006/relationships" xmlns:p="http://schemas.openxmlformats.org/presentationml/2006/main">
  <p:tag name="SLIDEGUID" val="04BB7017307E44C098B6535C218C7A17"/>
  <p:tag name="TYPE" val="MultiChoiceSlide"/>
  <p:tag name="TPSLIDEBULLETSTYLE" val="2"/>
  <p:tag name="AUTOFORMATCHART" val="True"/>
  <p:tag name="HASRESULTS" val="True"/>
  <p:tag name="RESULTS" val="Microeconomic models… (choose one)[;crlf;]1[;]1[;]1[;]False[;]0[;][;crlf;]3[;]3[;]0[;]0[;crlf;]0[;]-1[;]Focus on national and global economic growth and how this is affected by government borrowing and lending1[;]Focus on national and global economic growth and how this is affected by government borrowing and lending[;][;crlf;]0[;]-1[;]Make assumptions that are completely accurate and fully describe the real world2[;]Make assumptions that are completely accurate and fully describe the real world[;][;crlf;]1[;]-1[;]Never make testable predictions3[;]Never make testable predictions[;][;crlf;]0[;]1[;]Are often written and analysed using formal mathematics4[;]Are often written and analysed using formal mathematics[;][;crlf;]0[;]-1[;]All of the above5[;]All of the above[;][;crlf;]"/>
  <p:tag name="TPQUESTIONXML" val="&lt;?xml version=&quot;1.0&quot; encoding=&quot;UTF-8&quot; standalone=&quot;yes&quot;?&gt;&lt;questionlist&gt;&lt;properties&gt;&lt;guid&gt;64C4CCF825C943EA9B022E4E5B812630&lt;/guid&gt;&lt;date&gt;10/27/2019 09:02:30 P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04BB7017307E44C098B6535C218C7A17&lt;/guid&gt;&lt;repollguid&gt;E5885F49FB5544ABB76CB55D98DFB3D0&lt;/repollguid&gt;&lt;sourceid&gt;5CCA76DEFBF1409393B25D1E92C5BE9B&lt;/sourceid&gt;&lt;questiontext&gt;Microeconomic models… (choose one)&lt;/questiontext&gt;&lt;showresults&gt;True&lt;/showresults&gt;&lt;responsegrid&gt;0&lt;/responsegrid&gt;&lt;countdowntimer&gt;True&lt;/countdowntimer&gt;&lt;countdowntime&gt;40&lt;/countdowntime&gt;&lt;metadata&gt;&lt;entry&gt;&lt;key&gt;LIVECHARTING&lt;/key&gt;&lt;value&gt;False&lt;/value&gt;&lt;/entry&gt;&lt;entry&gt;&lt;key&gt;AUTOFORMATCHART&lt;/key&gt;&lt;value&gt;True&lt;/value&gt;&lt;/entry&gt;&lt;entry&gt;&lt;key&gt;AUTOOPENPOLL&lt;/key&gt;&lt;value&gt;True&lt;/value&gt;&lt;/entry&gt;&lt;/metadata&gt;&lt;correctvalue&gt;1&lt;/correctvalue&gt;&lt;incorrectvalue&gt;0&lt;/incorrectvalue&gt;&lt;responselimit&gt;1&lt;/responselimit&gt;&lt;bulletstyle&gt;2&lt;/bulletstyle&gt;&lt;correctanswerindicator&gt;True&lt;/correctanswerindicator&gt;&lt;answers&gt;&lt;answer&gt;&lt;guid&gt;06386834F10C49A88DA7BCFB66F1F6A7&lt;/guid&gt;&lt;answertext&gt;Make assumptions that are completely accurate and fully describe the real world&lt;/answertext&gt;&lt;valuetype&gt;-1&lt;/valuetype&gt;&lt;/answer&gt;&lt;answer&gt;&lt;guid&gt;8E09369541254ACBAA56C6BC667CFD8F&lt;/guid&gt;&lt;answertext&gt;Focus on national and global economic growth and how this is affected by government borrowing and lending&lt;/answertext&gt;&lt;valuetype&gt;-1&lt;/valuetype&gt;&lt;/answer&gt;&lt;answer&gt;&lt;guid&gt;F24848689FB74D018455B4596E1EDDA2&lt;/guid&gt;&lt;answertext&gt;Never make testable predictions&lt;/answertext&gt;&lt;valuetype&gt;-1&lt;/valuetype&gt;&lt;/answer&gt;&lt;answer&gt;&lt;guid&gt;CAFD1A3C301046DAA490A308CAE020CC&lt;/guid&gt;&lt;answertext&gt;Are often written and analysed using formal mathematics&lt;/answertext&gt;&lt;valuetype&gt;1&lt;/valuetype&gt;&lt;/answer&gt;&lt;answer&gt;&lt;guid&gt;7A26440525D94C6DB1146234FC027FA7&lt;/guid&gt;&lt;answertext&gt;All of the above&lt;/answertext&gt;&lt;valuetype&gt;-1&lt;/valuetype&gt;&lt;/answer&gt;&lt;/answers&gt;&lt;/multichoice&gt;&lt;/questions&gt;&lt;/questionlist&gt;"/>
  <p:tag name="LIVECHARTING" val="False"/>
  <p:tag name="AUTOOPENPOLL" val="True"/>
  <p:tag name="CHARTTYPE" val="0"/>
  <p:tag name="CHARTDEFINEDCOLORS" val="3,6,10,45,32,50,13,4,9,55,1"/>
</p:tagLst>
</file>

<file path=ppt/tags/tag20.xml><?xml version="1.0" encoding="utf-8"?>
<p:tagLst xmlns:a="http://schemas.openxmlformats.org/drawingml/2006/main" xmlns:r="http://schemas.openxmlformats.org/officeDocument/2006/relationships" xmlns:p="http://schemas.openxmlformats.org/presentationml/2006/main">
  <p:tag name="TYPE" val="0"/>
  <p:tag name="DEFINEDCOLORS" val="3,6,10,45,32,50,13,4,9,55,1"/>
  <p:tag name="COLORTYPE" val="SCHEME"/>
  <p:tag name="NUMBERFORMAT" val="0"/>
  <p:tag name="LABELFORMAT" val="0"/>
</p:tagLst>
</file>

<file path=ppt/tags/tag21.xml><?xml version="1.0" encoding="utf-8"?>
<p:tagLst xmlns:a="http://schemas.openxmlformats.org/drawingml/2006/main" xmlns:r="http://schemas.openxmlformats.org/officeDocument/2006/relationships" xmlns:p="http://schemas.openxmlformats.org/presentationml/2006/main">
  <p:tag name="ZEROBASED" val="False"/>
</p:tagLst>
</file>

<file path=ppt/tags/tag22.xml><?xml version="1.0" encoding="utf-8"?>
<p:tagLst xmlns:a="http://schemas.openxmlformats.org/drawingml/2006/main" xmlns:r="http://schemas.openxmlformats.org/officeDocument/2006/relationships" xmlns:p="http://schemas.openxmlformats.org/presentationml/2006/main">
  <p:tag name="ISCAI" val="True"/>
  <p:tag name="TYPE" val="2"/>
</p:tagLst>
</file>

<file path=ppt/tags/tag23.xml><?xml version="1.0" encoding="utf-8"?>
<p:tagLst xmlns:a="http://schemas.openxmlformats.org/drawingml/2006/main" xmlns:r="http://schemas.openxmlformats.org/officeDocument/2006/relationships" xmlns:p="http://schemas.openxmlformats.org/presentationml/2006/main">
  <p:tag name="TPCOUNTDOWNSECONDS" val="30"/>
  <p:tag name="TYPE" val="2"/>
</p:tagLst>
</file>

<file path=ppt/tags/tag24.xml><?xml version="1.0" encoding="utf-8"?>
<p:tagLst xmlns:a="http://schemas.openxmlformats.org/drawingml/2006/main" xmlns:r="http://schemas.openxmlformats.org/officeDocument/2006/relationships" xmlns:p="http://schemas.openxmlformats.org/presentationml/2006/main">
  <p:tag name="SLIDEGUID" val="E2D54022E2694705A3A2A39B2AAA74D9"/>
  <p:tag name="TYPE" val="MultiChoiceSlide"/>
  <p:tag name="TPSLIDEBULLETSTYLE" val="2"/>
  <p:tag name="HASRESULTS" val="False"/>
  <p:tag name="AUTOFORMATCHART" val="True"/>
  <p:tag name="TPQUESTIONXML" val="&lt;?xml version=&quot;1.0&quot; encoding=&quot;UTF-8&quot; standalone=&quot;yes&quot;?&gt;&lt;questionlist&gt;&lt;properties&gt;&lt;guid&gt;172A1622BB8E4CCD887BF65D2B93E087&lt;/guid&gt;&lt;date&gt;10/27/2019 09:02:31 P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E2D54022E2694705A3A2A39B2AAA74D9&lt;/guid&gt;&lt;repollguid&gt;774ED43915BC42F39F873D0BBCD10995&lt;/repollguid&gt;&lt;sourceid&gt;F77887E93B994472944A5B2BBD9FDC6C&lt;/sourceid&gt;&lt;questiontext&gt;I observe the prices and total quantities of coffee traded in a market from the years 1990-2010. I plot a ‘minimum distance’ line through these points   This line is a reasonable estimate… (choose all that are correct):&lt;/questiontext&gt;&lt;showresults&gt;True&lt;/showresults&gt;&lt;responsegrid&gt;0&lt;/responsegrid&gt;&lt;countdowntime&gt;30&lt;/countdowntime&gt;&lt;metadata&gt;&lt;entry&gt;&lt;key&gt;LIVECHARTING&lt;/key&gt;&lt;value&gt;False&lt;/value&gt;&lt;/entry&gt;&lt;entry&gt;&lt;key&gt;AUTOFORMATCHART&lt;/key&gt;&lt;value&gt;True&lt;/value&gt;&lt;/entry&gt;&lt;entry&gt;&lt;key&gt;AUTOOPENPOLL&lt;/key&gt;&lt;value&gt;True&lt;/value&gt;&lt;/entry&gt;&lt;/metadata&gt;&lt;correctvalue&gt;2&lt;/correctvalue&gt;&lt;incorrectvalue&gt;0&lt;/incorrectvalue&gt;&lt;responselimit&gt;4&lt;/responselimit&gt;&lt;bulletstyle&gt;2&lt;/bulletstyle&gt;&lt;correctanswerindicator&gt;True&lt;/correctanswerindicator&gt;&lt;allornothingscoring&gt;True&lt;/allornothingscoring&gt;&lt;answers&gt;&lt;answer&gt;&lt;guid&gt;03D49B5B2ADE49318BC9903CEE1BCBCD&lt;/guid&gt;&lt;answertext&gt;…of the supply curve even if the supply and demand curve were both shifting during this period&lt;/answertext&gt;&lt;valuetype&gt;-1&lt;/valuetype&gt;&lt;/answer&gt;&lt;answer&gt;&lt;guid&gt;3BEDAA80A5B74727B3A0F30ECBCFDE4A&lt;/guid&gt;&lt;answertext&gt;…of the demand curve even if the supply and demand curve were both shifting during this period&lt;/answertext&gt;&lt;valuetype&gt;-1&lt;/valuetype&gt;&lt;/answer&gt;&lt;answer&gt;&lt;guid&gt;EA83B0032E294CB5A47F464A0071A94C&lt;/guid&gt;&lt;answertext&gt;…of the supply curve for coffee if this represents a period in which the supply curve was constant and the demand curve was shifting&lt;/answertext&gt;&lt;valuetype&gt;1&lt;/valuetype&gt;&lt;/answer&gt;&lt;answer&gt;&lt;guid&gt;7792B064E9D749ADB1977E18073EE9B7&lt;/guid&gt;&lt;answertext&gt;…of the demand curve if there is only a single coffee supplier, and this firm randomly chose prices each year, during a period in which the demand curve was constant&lt;/answertext&gt;&lt;valuetype&gt;1&lt;/valuetype&gt;&lt;/answer&gt;&lt;/answers&gt;&lt;/multichoice&gt;&lt;/questions&gt;&lt;/questionlist&gt;"/>
  <p:tag name="LIVECHARTING" val="False"/>
  <p:tag name="AUTOOPENPOLL" val="True"/>
  <p:tag name="CHARTTYPE" val="0"/>
  <p:tag name="CHARTDEFINEDCOLORS" val="3,6,10,45,32,50,13,4,9,55,1"/>
</p:tagLst>
</file>

<file path=ppt/tags/tag25.xml><?xml version="1.0" encoding="utf-8"?>
<p:tagLst xmlns:a="http://schemas.openxmlformats.org/drawingml/2006/main" xmlns:r="http://schemas.openxmlformats.org/officeDocument/2006/relationships" xmlns:p="http://schemas.openxmlformats.org/presentationml/2006/main">
  <p:tag name="TYPE" val="0"/>
  <p:tag name="DEFINEDCOLORS" val="3,6,10,45,32,50,13,4,9,55,1"/>
  <p:tag name="COLORTYPE" val="SCHEME"/>
  <p:tag name="NUMBERFORMAT" val="0"/>
  <p:tag name="LABELFORMAT" val="0"/>
</p:tagLst>
</file>

<file path=ppt/tags/tag26.xml><?xml version="1.0" encoding="utf-8"?>
<p:tagLst xmlns:a="http://schemas.openxmlformats.org/drawingml/2006/main" xmlns:r="http://schemas.openxmlformats.org/officeDocument/2006/relationships" xmlns:p="http://schemas.openxmlformats.org/presentationml/2006/main">
  <p:tag name="ZEROBASED" val="False"/>
</p:tagLst>
</file>

<file path=ppt/tags/tag27.xml><?xml version="1.0" encoding="utf-8"?>
<p:tagLst xmlns:a="http://schemas.openxmlformats.org/drawingml/2006/main" xmlns:r="http://schemas.openxmlformats.org/officeDocument/2006/relationships" xmlns:p="http://schemas.openxmlformats.org/presentationml/2006/main">
  <p:tag name="ISCAI" val="True"/>
  <p:tag name="TYPE" val="0"/>
</p:tagLst>
</file>

<file path=ppt/tags/tag28.xml><?xml version="1.0" encoding="utf-8"?>
<p:tagLst xmlns:a="http://schemas.openxmlformats.org/drawingml/2006/main" xmlns:r="http://schemas.openxmlformats.org/officeDocument/2006/relationships" xmlns:p="http://schemas.openxmlformats.org/presentationml/2006/main">
  <p:tag name="ISCAI" val="True"/>
  <p:tag name="TYPE" val="0"/>
</p:tagLst>
</file>

<file path=ppt/tags/tag29.xml><?xml version="1.0" encoding="utf-8"?>
<p:tagLst xmlns:a="http://schemas.openxmlformats.org/drawingml/2006/main" xmlns:r="http://schemas.openxmlformats.org/officeDocument/2006/relationships" xmlns:p="http://schemas.openxmlformats.org/presentationml/2006/main">
  <p:tag name="SLIDEGUID" val="85A778277C5D45F98BD975CA9508A966"/>
  <p:tag name="TYPE" val="TrueFalse"/>
  <p:tag name="TPSLIDEBULLETSTYLE" val="2"/>
  <p:tag name="HASRESULTS" val="False"/>
  <p:tag name="AUTOFORMATCHART" val="True"/>
  <p:tag name="TPQUESTIONXML" val="&lt;?xml version=&quot;1.0&quot; encoding=&quot;UTF-8&quot; standalone=&quot;yes&quot;?&gt;&lt;questionlist&gt;&lt;properties&gt;&lt;guid&gt;388E48D006094096816C80336A13475A&lt;/guid&gt;&lt;date&gt;10/27/2019 09:02:32 P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85A778277C5D45F98BD975CA9508A966&lt;/guid&gt;&lt;repollguid&gt;4F5FBF3304624613A414AA6F8CF0DCC8&lt;/repollguid&gt;&lt;sourceid&gt;7428797D25A342E196F772D3564495E7&lt;/sourceid&gt;&lt;questiontext&gt;True or false: If people who attended university earn more than those who did not, this proves that university makes people more productive.&lt;/questiontext&gt;&lt;showresults&gt;True&lt;/showresults&gt;&lt;responsegrid&gt;0&lt;/responsegrid&gt;&lt;countdowntime&gt;30&lt;/countdowntime&gt;&lt;metadata&gt;&lt;entry&gt;&lt;key&gt;LIVECHARTING&lt;/key&gt;&lt;value&gt;False&lt;/value&gt;&lt;/entry&gt;&lt;entry&gt;&lt;key&gt;AUTOFORMATCHART&lt;/key&gt;&lt;value&gt;True&lt;/value&gt;&lt;/entry&gt;&lt;entry&gt;&lt;key&gt;AUTOOPENPOLL&lt;/key&gt;&lt;value&gt;True&lt;/value&gt;&lt;/entry&gt;&lt;/metadata&gt;&lt;correctvalue&gt;1&lt;/correctvalue&gt;&lt;incorrectvalue&gt;0&lt;/incorrectvalue&gt;&lt;responselimit&gt;1&lt;/responselimit&gt;&lt;bulletstyle&gt;2&lt;/bulletstyle&gt;&lt;correctanswerindicator&gt;True&lt;/correctanswerindicator&gt;&lt;truefalse&gt;True&lt;/truefalse&gt;&lt;answers&gt;&lt;answer&gt;&lt;guid&gt;2BF7FE282E7841299D2C1BFE3E2DD505&lt;/guid&gt;&lt;answertext&gt;True&lt;/answertext&gt;&lt;valuetype&gt;-1&lt;/valuetype&gt;&lt;/answer&gt;&lt;answer&gt;&lt;guid&gt;44B518EFF7A944CFB5CE5EDDD026C2AF&lt;/guid&gt;&lt;answertext&gt;False&lt;/answertext&gt;&lt;valuetype&gt;1&lt;/valuetype&gt;&lt;/answer&gt;&lt;/answers&gt;&lt;/multichoice&gt;&lt;/questions&gt;&lt;/questionlist&gt;"/>
  <p:tag name="LIVECHARTING" val="False"/>
  <p:tag name="AUTOOPENPOLL" val="True"/>
  <p:tag name="CHARTTYPE" val="0"/>
  <p:tag name="CHARTDEFINEDCOLORS" val="3,6,10,45,32,50,13,4,9,55,1"/>
</p:tagLst>
</file>

<file path=ppt/tags/tag3.xml><?xml version="1.0" encoding="utf-8"?>
<p:tagLst xmlns:a="http://schemas.openxmlformats.org/drawingml/2006/main" xmlns:r="http://schemas.openxmlformats.org/officeDocument/2006/relationships" xmlns:p="http://schemas.openxmlformats.org/presentationml/2006/main">
  <p:tag name="TYPE" val="0"/>
  <p:tag name="DEFINEDCOLORS" val="3,6,10,45,32,50,13,4,9,55,1"/>
  <p:tag name="COLORTYPE" val="SCHEME"/>
  <p:tag name="NUMBERFORMAT" val="0"/>
  <p:tag name="LABELFORMAT" val="0"/>
</p:tagLst>
</file>

<file path=ppt/tags/tag30.xml><?xml version="1.0" encoding="utf-8"?>
<p:tagLst xmlns:a="http://schemas.openxmlformats.org/drawingml/2006/main" xmlns:r="http://schemas.openxmlformats.org/officeDocument/2006/relationships" xmlns:p="http://schemas.openxmlformats.org/presentationml/2006/main">
  <p:tag name="TYPE" val="0"/>
  <p:tag name="DEFINEDCOLORS" val="3,6,10,45,32,50,13,4,9,55,1"/>
  <p:tag name="COLORTYPE" val="SCHEME"/>
  <p:tag name="NUMBERFORMAT" val="0"/>
  <p:tag name="LABELFORMAT" val="0"/>
</p:tagLst>
</file>

<file path=ppt/tags/tag31.xml><?xml version="1.0" encoding="utf-8"?>
<p:tagLst xmlns:a="http://schemas.openxmlformats.org/drawingml/2006/main" xmlns:r="http://schemas.openxmlformats.org/officeDocument/2006/relationships" xmlns:p="http://schemas.openxmlformats.org/presentationml/2006/main">
  <p:tag name="ZEROBASED" val="False"/>
</p:tagLst>
</file>

<file path=ppt/tags/tag32.xml><?xml version="1.0" encoding="utf-8"?>
<p:tagLst xmlns:a="http://schemas.openxmlformats.org/drawingml/2006/main" xmlns:r="http://schemas.openxmlformats.org/officeDocument/2006/relationships" xmlns:p="http://schemas.openxmlformats.org/presentationml/2006/main">
  <p:tag name="ISCAI" val="True"/>
  <p:tag name="TYPE" val="0"/>
</p:tagLst>
</file>

<file path=ppt/tags/tag33.xml><?xml version="1.0" encoding="utf-8"?>
<p:tagLst xmlns:a="http://schemas.openxmlformats.org/drawingml/2006/main" xmlns:r="http://schemas.openxmlformats.org/officeDocument/2006/relationships" xmlns:p="http://schemas.openxmlformats.org/presentationml/2006/main">
  <p:tag name="SLIDEGUID" val="FA63B04ECBC9444082949077E7805426"/>
  <p:tag name="TYPE" val="MultiChoiceSlide"/>
  <p:tag name="TPSLIDEBULLETSTYLE" val="2"/>
  <p:tag name="HASRESULTS" val="False"/>
  <p:tag name="AUTOFORMATCHART" val="True"/>
  <p:tag name="TPQUESTIONXML" val="&lt;?xml version=&quot;1.0&quot; encoding=&quot;UTF-8&quot; standalone=&quot;yes&quot;?&gt;&lt;questionlist&gt;&lt;properties&gt;&lt;guid&gt;F1AC451769754476AE0687146FA84C9E&lt;/guid&gt;&lt;date&gt;10/27/2019 09:02:34 P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FA63B04ECBC9444082949077E7805426&lt;/guid&gt;&lt;repollguid&gt;A5FC3175DB664AB8AA7603B7263E6F9D&lt;/repollguid&gt;&lt;sourceid&gt;E493D204397945F3A9A8D6E98BD19DC3&lt;/sourceid&gt;&lt;questiontext&gt;Gasoline sells for £4.00 per gallon this year, and it sold for £3.00 per gallon last year. But consumers bought more gasoline this year than they did last year. Does this contradict the economic theory that people tend to buy less when the price rises? Choose the (one) most correct response below:&lt;/questiontext&gt;&lt;showresults&gt;True&lt;/showresults&gt;&lt;responsegrid&gt;0&lt;/responsegrid&gt;&lt;countdowntimer&gt;True&lt;/countdowntimer&gt;&lt;countdowntime&gt;90&lt;/countdowntime&gt;&lt;metadata&gt;&lt;entry&gt;&lt;key&gt;LIVECHARTING&lt;/key&gt;&lt;value&gt;False&lt;/value&gt;&lt;/entry&gt;&lt;entry&gt;&lt;key&gt;AUTOFORMATCHART&lt;/key&gt;&lt;value&gt;True&lt;/value&gt;&lt;/entry&gt;&lt;entry&gt;&lt;key&gt;AUTOOPENPOLL&lt;/key&gt;&lt;value&gt;True&lt;/value&gt;&lt;/entry&gt;&lt;/metadata&gt;&lt;correctvalue&gt;0.5&lt;/correctvalue&gt;&lt;incorrectvalue&gt;-0.33&lt;/incorrectvalue&gt;&lt;responselimit&gt;5&lt;/responselimit&gt;&lt;bulletstyle&gt;2&lt;/bulletstyle&gt;&lt;correctanswerindicator&gt;True&lt;/correctanswerindicator&gt;&lt;answers&gt;&lt;answer&gt;&lt;guid&gt;F77F70D3F004445FAF55B345134ED23F&lt;/guid&gt;&lt;answertext&gt;Yes; this violates the ‘iron law of demand’&lt;/answertext&gt;&lt;valuetype&gt;-1&lt;/valuetype&gt;&lt;/answer&gt;&lt;answer&gt;&lt;guid&gt;66052C59AE9F4D539B71F26E9C0D3A19&lt;/guid&gt;&lt;answertext&gt;No, because this theory is not testable&lt;/answertext&gt;&lt;valuetype&gt;1&lt;/valuetype&gt;&lt;/answer&gt;&lt;answer&gt;&lt;guid&gt;FE6A3E316F2B4A74AB4354F40712F5E5&lt;/guid&gt;&lt;answertext&gt;No, because ‘all other things’ may not be equal from year to year&lt;/answertext&gt;&lt;valuetype&gt;1&lt;/valuetype&gt;&lt;/answer&gt;&lt;answer&gt;&lt;guid&gt;C09A61E9ACB4489D9951E8A3003BA889&lt;/guid&gt;&lt;answertext&gt;Yes, because this is empirical evidence&lt;/answertext&gt;&lt;valuetype&gt;-1&lt;/valuetype&gt;&lt;/answer&gt;&lt;answer&gt;&lt;guid&gt;24F847CE162F4EBEA3A2FEF683C8E983&lt;/guid&gt;&lt;answertext&gt;No, because ‘quantity demand’ cannot be compared from year to year.&lt;/answertext&gt;&lt;valuetype&gt;-1&lt;/valuetype&gt;&lt;/answer&gt;&lt;/answers&gt;&lt;/multichoice&gt;&lt;/questions&gt;&lt;/questionlist&gt;"/>
  <p:tag name="LIVECHARTING" val="False"/>
  <p:tag name="AUTOOPENPOLL" val="True"/>
  <p:tag name="CHARTTYPE" val="0"/>
  <p:tag name="CHARTDEFINEDCOLORS" val="3,6,10,45,32,50,13,4,9,55,1"/>
</p:tagLst>
</file>

<file path=ppt/tags/tag34.xml><?xml version="1.0" encoding="utf-8"?>
<p:tagLst xmlns:a="http://schemas.openxmlformats.org/drawingml/2006/main" xmlns:r="http://schemas.openxmlformats.org/officeDocument/2006/relationships" xmlns:p="http://schemas.openxmlformats.org/presentationml/2006/main">
  <p:tag name="TYPE" val="0"/>
  <p:tag name="DEFINEDCOLORS" val="3,6,10,45,32,50,13,4,9,55,1"/>
  <p:tag name="COLORTYPE" val="SCHEME"/>
  <p:tag name="NUMBERFORMAT" val="0"/>
  <p:tag name="LABELFORMAT" val="0"/>
</p:tagLst>
</file>

<file path=ppt/tags/tag35.xml><?xml version="1.0" encoding="utf-8"?>
<p:tagLst xmlns:a="http://schemas.openxmlformats.org/drawingml/2006/main" xmlns:r="http://schemas.openxmlformats.org/officeDocument/2006/relationships" xmlns:p="http://schemas.openxmlformats.org/presentationml/2006/main">
  <p:tag name="ZEROBASED" val="False"/>
</p:tagLst>
</file>

<file path=ppt/tags/tag36.xml><?xml version="1.0" encoding="utf-8"?>
<p:tagLst xmlns:a="http://schemas.openxmlformats.org/drawingml/2006/main" xmlns:r="http://schemas.openxmlformats.org/officeDocument/2006/relationships" xmlns:p="http://schemas.openxmlformats.org/presentationml/2006/main">
  <p:tag name="ISCAI" val="True"/>
  <p:tag name="TYPE" val="2"/>
</p:tagLst>
</file>

<file path=ppt/tags/tag37.xml><?xml version="1.0" encoding="utf-8"?>
<p:tagLst xmlns:a="http://schemas.openxmlformats.org/drawingml/2006/main" xmlns:r="http://schemas.openxmlformats.org/officeDocument/2006/relationships" xmlns:p="http://schemas.openxmlformats.org/presentationml/2006/main">
  <p:tag name="ISCAI" val="True"/>
  <p:tag name="TYPE" val="2"/>
</p:tagLst>
</file>

<file path=ppt/tags/tag38.xml><?xml version="1.0" encoding="utf-8"?>
<p:tagLst xmlns:a="http://schemas.openxmlformats.org/drawingml/2006/main" xmlns:r="http://schemas.openxmlformats.org/officeDocument/2006/relationships" xmlns:p="http://schemas.openxmlformats.org/presentationml/2006/main">
  <p:tag name="TPCOUNTDOWNSECONDS" val="90"/>
  <p:tag name="TYPE" val="2"/>
</p:tagLst>
</file>

<file path=ppt/tags/tag39.xml><?xml version="1.0" encoding="utf-8"?>
<p:tagLst xmlns:a="http://schemas.openxmlformats.org/drawingml/2006/main" xmlns:r="http://schemas.openxmlformats.org/officeDocument/2006/relationships" xmlns:p="http://schemas.openxmlformats.org/presentationml/2006/main">
  <p:tag name="SLIDEGUID" val="7DC7F04997C84F889076172766AA4E60"/>
  <p:tag name="TYPE" val="MultiChoiceSlide"/>
  <p:tag name="TPSLIDEBULLETSTYLE" val="2"/>
  <p:tag name="CHARTTYPE" val="0"/>
  <p:tag name="CHARTDEFINEDCOLORS" val="3,6,10,45,32,50,13,4,9,55,1"/>
  <p:tag name="TPQUESTIONXML" val="&lt;?xml version=&quot;1.0&quot; encoding=&quot;UTF-8&quot; standalone=&quot;yes&quot;?&gt;&lt;questionlist&gt;&lt;properties&gt;&lt;guid&gt;7FDEDC7306DA43D0B6E28FED9FBBF6BD&lt;/guid&gt;&lt;date&gt;10/27/2019 09:11:41 P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7DC7F04997C84F889076172766AA4E60&lt;/guid&gt;&lt;repollguid&gt;C85EDF534C4D48F480AC21B60181B5A7&lt;/repollguid&gt;&lt;sourceid&gt;676CF935A40D4E8099D44100CE584E5A&lt;/sourceid&gt;&lt;questiontext&gt;In the diagram below, good 1 (horizontal axis) is, in this range (choose all are correct)&lt;/questiontext&gt;&lt;showresults&gt;True&lt;/showresults&gt;&lt;responsegrid&gt;0&lt;/responsegrid&gt;&lt;countdowntimer&gt;True&lt;/countdowntimer&gt;&lt;countdowntime&gt;30&lt;/countdowntime&gt;&lt;correctvalue&gt;0.5&lt;/correctvalue&gt;&lt;incorrectvalue&gt;-0.33&lt;/incorrectvalue&gt;&lt;responselimit&gt;5&lt;/responselimit&gt;&lt;bulletstyle&gt;2&lt;/bulletstyle&gt;&lt;correctanswerindicator&gt;True&lt;/correctanswerindicator&gt;&lt;answers&gt;&lt;answer&gt;&lt;guid&gt;4F3A0370B95647018F34E47B17F5D45A&lt;/guid&gt;&lt;answertext&gt;Good 1 is Normal&lt;/answertext&gt;&lt;valuetype&gt;1&lt;/valuetype&gt;&lt;manualvalue&gt;0.5&lt;/manualvalue&gt;&lt;/answer&gt;&lt;answer&gt;&lt;guid&gt;AE46B46196B44621A7C2FCCAB64AE6C2&lt;/guid&gt;&lt;answertext&gt;Good 1 is Inferior&lt;/answertext&gt;&lt;valuetype&gt;-1&lt;/valuetype&gt;&lt;manualvalue&gt;-0.33&lt;/manualvalue&gt;&lt;/answer&gt;&lt;answer&gt;&lt;guid&gt;E88B4268B8AA42959DC7FB878962FA06&lt;/guid&gt;&lt;answertext&gt;Good 1 Giffen&lt;/answertext&gt;&lt;valuetype&gt;-1&lt;/valuetype&gt;&lt;manualvalue&gt;-0.33&lt;/manualvalue&gt;&lt;/answer&gt;&lt;answer&gt;&lt;guid&gt;764B67A337A44F7D9EF53AD2FE8B35CB&lt;/guid&gt;&lt;answertext&gt;Good 2 is a (gross) complement for good 1&lt;/answertext&gt;&lt;valuetype&gt;1&lt;/valuetype&gt;&lt;manualvalue&gt;1&lt;/manualvalue&gt;&lt;/answer&gt;&lt;answer&gt;&lt;guid&gt;FED0472BD47F48CA8680F41E93E630CA&lt;/guid&gt;&lt;answertext&gt;Good 2 is a (gross) substitute for good 1&lt;/answertext&gt;&lt;valuetype&gt;-1&lt;/valuetype&gt;&lt;manualvalue&gt;-0.33&lt;/manualvalue&gt;&lt;/answer&gt;&lt;/answers&gt;&lt;/multichoice&gt;&lt;/questions&gt;&lt;/questionlist&gt;"/>
  <p:tag name="LIVECHARTING" val="False"/>
  <p:tag name="AUTOOPENPOLL" val="True"/>
</p:tagLst>
</file>

<file path=ppt/tags/tag4.xml><?xml version="1.0" encoding="utf-8"?>
<p:tagLst xmlns:a="http://schemas.openxmlformats.org/drawingml/2006/main" xmlns:r="http://schemas.openxmlformats.org/officeDocument/2006/relationships" xmlns:p="http://schemas.openxmlformats.org/presentationml/2006/main">
  <p:tag name="ZEROBASED" val="False"/>
</p:tagLst>
</file>

<file path=ppt/tags/tag40.xml><?xml version="1.0" encoding="utf-8"?>
<p:tagLst xmlns:a="http://schemas.openxmlformats.org/drawingml/2006/main" xmlns:r="http://schemas.openxmlformats.org/officeDocument/2006/relationships" xmlns:p="http://schemas.openxmlformats.org/presentationml/2006/main">
  <p:tag name="TYPE" val="0"/>
  <p:tag name="DEFINEDCOLORS" val="3,6,10,45,32,50,13,4,9,55,1"/>
  <p:tag name="COLORTYPE" val="SCHEME"/>
  <p:tag name="NUMBERFORMAT" val="0"/>
  <p:tag name="LABELFORMAT" val="0"/>
</p:tagLst>
</file>

<file path=ppt/tags/tag41.xml><?xml version="1.0" encoding="utf-8"?>
<p:tagLst xmlns:a="http://schemas.openxmlformats.org/drawingml/2006/main" xmlns:r="http://schemas.openxmlformats.org/officeDocument/2006/relationships" xmlns:p="http://schemas.openxmlformats.org/presentationml/2006/main">
  <p:tag name="ZEROBASED" val="False"/>
</p:tagLst>
</file>

<file path=ppt/tags/tag42.xml><?xml version="1.0" encoding="utf-8"?>
<p:tagLst xmlns:a="http://schemas.openxmlformats.org/drawingml/2006/main" xmlns:r="http://schemas.openxmlformats.org/officeDocument/2006/relationships" xmlns:p="http://schemas.openxmlformats.org/presentationml/2006/main">
  <p:tag name="ISCAI" val="True"/>
  <p:tag name="TYPE" val="2"/>
</p:tagLst>
</file>

<file path=ppt/tags/tag43.xml><?xml version="1.0" encoding="utf-8"?>
<p:tagLst xmlns:a="http://schemas.openxmlformats.org/drawingml/2006/main" xmlns:r="http://schemas.openxmlformats.org/officeDocument/2006/relationships" xmlns:p="http://schemas.openxmlformats.org/presentationml/2006/main">
  <p:tag name="ISCAI" val="True"/>
  <p:tag name="TYPE" val="2"/>
</p:tagLst>
</file>

<file path=ppt/tags/tag44.xml><?xml version="1.0" encoding="utf-8"?>
<p:tagLst xmlns:a="http://schemas.openxmlformats.org/drawingml/2006/main" xmlns:r="http://schemas.openxmlformats.org/officeDocument/2006/relationships" xmlns:p="http://schemas.openxmlformats.org/presentationml/2006/main">
  <p:tag name="TPCOUNTDOWNSECONDS" val="30"/>
  <p:tag name="TYPE" val="2"/>
</p:tagLst>
</file>

<file path=ppt/tags/tag45.xml><?xml version="1.0" encoding="utf-8"?>
<p:tagLst xmlns:a="http://schemas.openxmlformats.org/drawingml/2006/main" xmlns:r="http://schemas.openxmlformats.org/officeDocument/2006/relationships" xmlns:p="http://schemas.openxmlformats.org/presentationml/2006/main">
  <p:tag name="TYPE" val="MultiChoiceSlide"/>
  <p:tag name="TPSLIDEBULLETSTYLE" val="2"/>
  <p:tag name="HASRESULTS" val="False"/>
  <p:tag name="AUTOFORMATCHART" val="True"/>
  <p:tag name="SLIDEGUID" val="178EA6D8F60A4580AFD04524C9EB0DCD"/>
  <p:tag name="CHARTTYPE" val="0"/>
  <p:tag name="CHARTDEFINEDCOLORS" val="3,6,10,45,32,50,13,4,9,55,1"/>
  <p:tag name="TPQUESTIONXML" val="&lt;?xml version=&quot;1.0&quot; encoding=&quot;UTF-8&quot; standalone=&quot;yes&quot;?&gt;&lt;questionlist&gt;&lt;properties&gt;&lt;guid&gt;D6AF268AC4184E0D9E204748F9C6F517&lt;/guid&gt;&lt;date&gt;10/27/2019 09:11:58 P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178EA6D8F60A4580AFD04524C9EB0DCD&lt;/guid&gt;&lt;repollguid&gt;A5FC3175DB664AB8AA7603B7263E6F9D&lt;/repollguid&gt;&lt;sourceid&gt;E493D204397945F3A9A8D6E98BD19DC3&lt;/sourceid&gt;&lt;questiontext&gt;(Choose all that are correct) If market demand for a good is price-elastic at current prices, a reduction in the variable cost of production for all firms, under perfect competition, in the short run, will cause…&lt;/questiontext&gt;&lt;showresults&gt;True&lt;/showresults&gt;&lt;responsegrid&gt;0&lt;/responsegrid&gt;&lt;countdowntimer&gt;True&lt;/countdowntimer&gt;&lt;countdowntime&gt;70&lt;/countdowntime&gt;&lt;metadata&gt;&lt;entry&gt;&lt;key&gt;AUTOOPENPOLL&lt;/key&gt;&lt;value&gt;True&lt;/value&gt;&lt;/entry&gt;&lt;entry&gt;&lt;key&gt;LIVECHARTING&lt;/key&gt;&lt;value&gt;False&lt;/value&gt;&lt;/entry&gt;&lt;entry&gt;&lt;key&gt;AUTOFORMATCHART&lt;/key&gt;&lt;value&gt;True&lt;/value&gt;&lt;/entry&gt;&lt;/metadata&gt;&lt;correctvalue&gt;0.5&lt;/correctvalue&gt;&lt;incorrectvalue&gt;-0.33&lt;/incorrectvalue&gt;&lt;responselimit&gt;5&lt;/responselimit&gt;&lt;bulletstyle&gt;2&lt;/bulletstyle&gt;&lt;correctanswerindicator&gt;True&lt;/correctanswerindicator&gt;&lt;answers&gt;&lt;answer&gt;&lt;guid&gt;F77F70D3F004445FAF55B345134ED23F&lt;/guid&gt;&lt;answertext&gt;The price of this good to fall&lt;/answertext&gt;&lt;valuetype&gt;1&lt;/valuetype&gt;&lt;/answer&gt;&lt;answer&gt;&lt;guid&gt;66052C59AE9F4D539B71F26E9C0D3A19&lt;/guid&gt;&lt;answertext&gt;The price of this good to rise&lt;/answertext&gt;&lt;valuetype&gt;-1&lt;/valuetype&gt;&lt;/answer&gt;&lt;answer&gt;&lt;guid&gt;FE6A3E316F2B4A74AB4354F40712F5E5&lt;/guid&gt;&lt;answertext&gt;Expenditure on this good to rise&lt;/answertext&gt;&lt;valuetype&gt;1&lt;/valuetype&gt;&lt;/answer&gt;&lt;answer&gt;&lt;guid&gt;C09A61E9ACB4489D9951E8A3003BA889&lt;/guid&gt;&lt;answertext&gt;Expenditure on this good to fall&lt;/answertext&gt;&lt;valuetype&gt;-1&lt;/valuetype&gt;&lt;/answer&gt;&lt;answer&gt;&lt;guid&gt;24F847CE162F4EBEA3A2FEF683C8E983&lt;/guid&gt;&lt;answertext&gt;Consumer surplus to fall&lt;/answertext&gt;&lt;valuetype&gt;-1&lt;/valuetype&gt;&lt;/answer&gt;&lt;/answers&gt;&lt;/multichoice&gt;&lt;/questions&gt;&lt;/questionlist&gt;"/>
  <p:tag name="LIVECHARTING" val="False"/>
  <p:tag name="AUTOOPENPOLL" val="True"/>
</p:tagLst>
</file>

<file path=ppt/tags/tag46.xml><?xml version="1.0" encoding="utf-8"?>
<p:tagLst xmlns:a="http://schemas.openxmlformats.org/drawingml/2006/main" xmlns:r="http://schemas.openxmlformats.org/officeDocument/2006/relationships" xmlns:p="http://schemas.openxmlformats.org/presentationml/2006/main">
  <p:tag name="TYPE" val="0"/>
  <p:tag name="DEFINEDCOLORS" val="3,6,10,45,32,50,13,4,9,55,1"/>
  <p:tag name="COLORTYPE" val="SCHEME"/>
  <p:tag name="NUMBERFORMAT" val="0"/>
  <p:tag name="LABELFORMAT" val="0"/>
</p:tagLst>
</file>

<file path=ppt/tags/tag47.xml><?xml version="1.0" encoding="utf-8"?>
<p:tagLst xmlns:a="http://schemas.openxmlformats.org/drawingml/2006/main" xmlns:r="http://schemas.openxmlformats.org/officeDocument/2006/relationships" xmlns:p="http://schemas.openxmlformats.org/presentationml/2006/main">
  <p:tag name="ZEROBASED" val="False"/>
</p:tagLst>
</file>

<file path=ppt/tags/tag48.xml><?xml version="1.0" encoding="utf-8"?>
<p:tagLst xmlns:a="http://schemas.openxmlformats.org/drawingml/2006/main" xmlns:r="http://schemas.openxmlformats.org/officeDocument/2006/relationships" xmlns:p="http://schemas.openxmlformats.org/presentationml/2006/main">
  <p:tag name="ISCAI" val="True"/>
  <p:tag name="TYPE" val="2"/>
</p:tagLst>
</file>

<file path=ppt/tags/tag49.xml><?xml version="1.0" encoding="utf-8"?>
<p:tagLst xmlns:a="http://schemas.openxmlformats.org/drawingml/2006/main" xmlns:r="http://schemas.openxmlformats.org/officeDocument/2006/relationships" xmlns:p="http://schemas.openxmlformats.org/presentationml/2006/main">
  <p:tag name="ISCAI" val="True"/>
  <p:tag name="TYPE" val="2"/>
</p:tagLst>
</file>

<file path=ppt/tags/tag5.xml><?xml version="1.0" encoding="utf-8"?>
<p:tagLst xmlns:a="http://schemas.openxmlformats.org/drawingml/2006/main" xmlns:r="http://schemas.openxmlformats.org/officeDocument/2006/relationships" xmlns:p="http://schemas.openxmlformats.org/presentationml/2006/main">
  <p:tag name="ISCAI" val="True"/>
  <p:tag name="TYPE" val="2"/>
</p:tagLst>
</file>

<file path=ppt/tags/tag50.xml><?xml version="1.0" encoding="utf-8"?>
<p:tagLst xmlns:a="http://schemas.openxmlformats.org/drawingml/2006/main" xmlns:r="http://schemas.openxmlformats.org/officeDocument/2006/relationships" xmlns:p="http://schemas.openxmlformats.org/presentationml/2006/main">
  <p:tag name="TPCOUNTDOWNSECONDS" val="70"/>
  <p:tag name="TYPE" val="3"/>
</p:tagLst>
</file>

<file path=ppt/tags/tag51.xml><?xml version="1.0" encoding="utf-8"?>
<p:tagLst xmlns:a="http://schemas.openxmlformats.org/drawingml/2006/main" xmlns:r="http://schemas.openxmlformats.org/officeDocument/2006/relationships" xmlns:p="http://schemas.openxmlformats.org/presentationml/2006/main">
  <p:tag name="TYPE" val="MultiChoiceSlide"/>
  <p:tag name="TPSLIDEBULLETSTYLE" val="2"/>
  <p:tag name="HASRESULTS" val="False"/>
  <p:tag name="AUTOFORMATCHART" val="True"/>
  <p:tag name="SLIDEGUID" val="205F6DFF76FA466184561828B41D4FE5"/>
  <p:tag name="CHARTTYPE" val="0"/>
  <p:tag name="CHARTDEFINEDCOLORS" val="3,6,10,45,32,50,13,4,9,55,1"/>
  <p:tag name="TPQUESTIONXML" val="&lt;?xml version=&quot;1.0&quot; encoding=&quot;UTF-8&quot; standalone=&quot;yes&quot;?&gt;&lt;questionlist&gt;&lt;properties&gt;&lt;guid&gt;80A5DEFA071D47529F15E7284556AC2A&lt;/guid&gt;&lt;date&gt;10/27/2019 09:12:43 P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205F6DFF76FA466184561828B41D4FE5&lt;/guid&gt;&lt;repollguid&gt;A5FC3175DB664AB8AA7603B7263E6F9D&lt;/repollguid&gt;&lt;sourceid&gt;E493D204397945F3A9A8D6E98BD19DC3&lt;/sourceid&gt;&lt;questiontext&gt;Suppose the production function for good q is given by  q(K,L) = K1/2L1/2 where K and L are capital and labour inputs. Which of the following statements are true? (Choose all…)Recall: the partial derivative of a function f(x,y) = cxayb  with respect to x is acxa-1yb (where a is not -1)&lt;/questiontext&gt;&lt;showresults&gt;True&lt;/showresults&gt;&lt;responsegrid&gt;0&lt;/responsegrid&gt;&lt;countdowntimer&gt;True&lt;/countdowntimer&gt;&lt;countdowntime&gt;90&lt;/countdowntime&gt;&lt;metadata&gt;&lt;entry&gt;&lt;key&gt;AUTOOPENPOLL&lt;/key&gt;&lt;value&gt;True&lt;/value&gt;&lt;/entry&gt;&lt;entry&gt;&lt;key&gt;LIVECHARTING&lt;/key&gt;&lt;value&gt;False&lt;/value&gt;&lt;/entry&gt;&lt;entry&gt;&lt;key&gt;AUTOFORMATCHART&lt;/key&gt;&lt;value&gt;True&lt;/value&gt;&lt;/entry&gt;&lt;/metadata&gt;&lt;correctvalue&gt;0.5&lt;/correctvalue&gt;&lt;incorrectvalue&gt;-0.33&lt;/incorrectvalue&gt;&lt;responselimit&gt;5&lt;/responselimit&gt;&lt;bulletstyle&gt;2&lt;/bulletstyle&gt;&lt;correctanswerindicator&gt;True&lt;/correctanswerindicator&gt;&lt;answers&gt;&lt;answer&gt;&lt;guid&gt;F77F70D3F004445FAF55B345134ED23F&lt;/guid&gt;&lt;answertext&gt;The function exhibits constant returns to scale&lt;/answertext&gt;&lt;valuetype&gt;1&lt;/valuetype&gt;&lt;/answer&gt;&lt;answer&gt;&lt;guid&gt;66052C59AE9F4D539B71F26E9C0D3A19&lt;/guid&gt;&lt;answertext&gt;The function exhibits increasing returns to scale&lt;/answertext&gt;&lt;valuetype&gt;-1&lt;/valuetype&gt;&lt;/answer&gt;&lt;answer&gt;&lt;guid&gt;FE6A3E316F2B4A74AB4354F40712F5E5&lt;/guid&gt;&lt;answertext&gt;The function exhibits decreasing returns to scale&lt;/answertext&gt;&lt;valuetype&gt;-1&lt;/valuetype&gt;&lt;/answer&gt;&lt;answer&gt;&lt;guid&gt;C09A61E9ACB4489D9951E8A3003BA889&lt;/guid&gt;&lt;answertext&gt;The function exhibits diminishing marginal productivity for each input (holding the other input constant).&lt;/answertext&gt;&lt;valuetype&gt;1&lt;/valuetype&gt;&lt;/answer&gt;&lt;answer&gt;&lt;guid&gt;24F847CE162F4EBEA3A2FEF683C8E983&lt;/guid&gt;&lt;answertext&gt;The function exhibits increasing marginal productivity for each input (holding the other input constant)&lt;/answertext&gt;&lt;valuetype&gt;-1&lt;/valuetype&gt;&lt;/answer&gt;&lt;/answers&gt;&lt;/multichoice&gt;&lt;/questions&gt;&lt;/questionlist&gt;"/>
  <p:tag name="LIVECHARTING" val="False"/>
  <p:tag name="AUTOOPENPOLL" val="True"/>
</p:tagLst>
</file>

<file path=ppt/tags/tag52.xml><?xml version="1.0" encoding="utf-8"?>
<p:tagLst xmlns:a="http://schemas.openxmlformats.org/drawingml/2006/main" xmlns:r="http://schemas.openxmlformats.org/officeDocument/2006/relationships" xmlns:p="http://schemas.openxmlformats.org/presentationml/2006/main">
  <p:tag name="TYPE" val="0"/>
  <p:tag name="DEFINEDCOLORS" val="3,6,10,45,32,50,13,4,9,55,1"/>
  <p:tag name="COLORTYPE" val="SCHEME"/>
  <p:tag name="NUMBERFORMAT" val="0"/>
  <p:tag name="LABELFORMAT" val="0"/>
</p:tagLst>
</file>

<file path=ppt/tags/tag53.xml><?xml version="1.0" encoding="utf-8"?>
<p:tagLst xmlns:a="http://schemas.openxmlformats.org/drawingml/2006/main" xmlns:r="http://schemas.openxmlformats.org/officeDocument/2006/relationships" xmlns:p="http://schemas.openxmlformats.org/presentationml/2006/main">
  <p:tag name="ZEROBASED" val="False"/>
</p:tagLst>
</file>

<file path=ppt/tags/tag54.xml><?xml version="1.0" encoding="utf-8"?>
<p:tagLst xmlns:a="http://schemas.openxmlformats.org/drawingml/2006/main" xmlns:r="http://schemas.openxmlformats.org/officeDocument/2006/relationships" xmlns:p="http://schemas.openxmlformats.org/presentationml/2006/main">
  <p:tag name="TPCOUNTDOWNSECONDS" val="90"/>
  <p:tag name="TYPE" val="2"/>
</p:tagLst>
</file>

<file path=ppt/tags/tag55.xml><?xml version="1.0" encoding="utf-8"?>
<p:tagLst xmlns:a="http://schemas.openxmlformats.org/drawingml/2006/main" xmlns:r="http://schemas.openxmlformats.org/officeDocument/2006/relationships" xmlns:p="http://schemas.openxmlformats.org/presentationml/2006/main">
  <p:tag name="ISCAI" val="True"/>
  <p:tag name="TYPE" val="2"/>
</p:tagLst>
</file>

<file path=ppt/tags/tag56.xml><?xml version="1.0" encoding="utf-8"?>
<p:tagLst xmlns:a="http://schemas.openxmlformats.org/drawingml/2006/main" xmlns:r="http://schemas.openxmlformats.org/officeDocument/2006/relationships" xmlns:p="http://schemas.openxmlformats.org/presentationml/2006/main">
  <p:tag name="ISCAI" val="True"/>
  <p:tag name="TYPE" val="2"/>
</p:tagLst>
</file>

<file path=ppt/tags/tag57.xml><?xml version="1.0" encoding="utf-8"?>
<p:tagLst xmlns:a="http://schemas.openxmlformats.org/drawingml/2006/main" xmlns:r="http://schemas.openxmlformats.org/officeDocument/2006/relationships" xmlns:p="http://schemas.openxmlformats.org/presentationml/2006/main">
  <p:tag name="TYPE" val="MultiChoiceSlide"/>
  <p:tag name="TPSLIDEBULLETSTYLE" val="2"/>
  <p:tag name="HASRESULTS" val="False"/>
  <p:tag name="AUTOFORMATCHART" val="True"/>
  <p:tag name="SLIDEGUID" val="DB8CB36E2D8A45C9A5F0BB702EE53A6E"/>
  <p:tag name="CHARTTYPE" val="0"/>
  <p:tag name="CHARTDEFINEDCOLORS" val="3,6,10,45,32,50,13,4,9,55,1"/>
  <p:tag name="TPQUESTIONXML" val="&lt;?xml version=&quot;1.0&quot; encoding=&quot;UTF-8&quot; standalone=&quot;yes&quot;?&gt;&lt;questionlist&gt;&lt;properties&gt;&lt;guid&gt;61F94522EFAD438596978A0BB09CA8EA&lt;/guid&gt;&lt;date&gt;10/27/2019 09:06:27 P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DB8CB36E2D8A45C9A5F0BB702EE53A6E&lt;/guid&gt;&lt;repollguid&gt;A5FC3175DB664AB8AA7603B7263E6F9D&lt;/repollguid&gt;&lt;sourceid&gt;E493D204397945F3A9A8D6E98BD19DC3&lt;/sourceid&gt;&lt;questiontext&gt;Which of the following are most reasonably considered public goods (choose all that are correct)?&lt;/questiontext&gt;&lt;showresults&gt;True&lt;/showresults&gt;&lt;responsegrid&gt;0&lt;/responsegrid&gt;&lt;countdowntime&gt;30&lt;/countdowntime&gt;&lt;metadata&gt;&lt;entry&gt;&lt;key&gt;AUTOOPENPOLL&lt;/key&gt;&lt;value&gt;True&lt;/value&gt;&lt;/entry&gt;&lt;entry&gt;&lt;key&gt;LIVECHARTING&lt;/key&gt;&lt;value&gt;False&lt;/value&gt;&lt;/entry&gt;&lt;entry&gt;&lt;key&gt;AUTOFORMATCHART&lt;/key&gt;&lt;value&gt;True&lt;/value&gt;&lt;/entry&gt;&lt;/metadata&gt;&lt;correctvalue&gt;0.5&lt;/correctvalue&gt;&lt;incorrectvalue&gt;0&lt;/incorrectvalue&gt;&lt;responselimit&gt;5&lt;/responselimit&gt;&lt;bulletstyle&gt;2&lt;/bulletstyle&gt;&lt;correctanswerindicator&gt;True&lt;/correctanswerindicator&gt;&lt;answers&gt;&lt;answer&gt;&lt;guid&gt;F77F70D3F004445FAF55B345134ED23F&lt;/guid&gt;&lt;answertext&gt;A pint of beer in a pub&lt;/answertext&gt;&lt;valuetype&gt;-1&lt;/valuetype&gt;&lt;/answer&gt;&lt;answer&gt;&lt;guid&gt;66052C59AE9F4D539B71F26E9C0D3A19&lt;/guid&gt;&lt;answertext&gt;A flood control system protecting the city from flooding&lt;/answertext&gt;&lt;valuetype&gt;1&lt;/valuetype&gt;&lt;/answer&gt;&lt;answer&gt;&lt;guid&gt;FE6A3E316F2B4A74AB4354F40712F5E5&lt;/guid&gt;&lt;answertext&gt;Basic knowledge generated from a scientific discovery&lt;/answertext&gt;&lt;valuetype&gt;1&lt;/valuetype&gt;&lt;/answer&gt;&lt;answer&gt;&lt;guid&gt;C09A61E9ACB4489D9951E8A3003BA889&lt;/guid&gt;&lt;answertext&gt;Physical therapy provided by the NHS&lt;/answertext&gt;&lt;valuetype&gt;-1&lt;/valuetype&gt;&lt;/answer&gt;&lt;answer&gt;&lt;guid&gt;24F847CE162F4EBEA3A2FEF683C8E983&lt;/guid&gt;&lt;answertext&gt;Housing&lt;/answertext&gt;&lt;valuetype&gt;-1&lt;/valuetype&gt;&lt;/answer&gt;&lt;/answers&gt;&lt;/multichoice&gt;&lt;/questions&gt;&lt;/questionlist&gt;"/>
  <p:tag name="LIVECHARTING" val="False"/>
  <p:tag name="AUTOOPENPOLL" val="True"/>
</p:tagLst>
</file>

<file path=ppt/tags/tag58.xml><?xml version="1.0" encoding="utf-8"?>
<p:tagLst xmlns:a="http://schemas.openxmlformats.org/drawingml/2006/main" xmlns:r="http://schemas.openxmlformats.org/officeDocument/2006/relationships" xmlns:p="http://schemas.openxmlformats.org/presentationml/2006/main">
  <p:tag name="TYPE" val="0"/>
  <p:tag name="DEFINEDCOLORS" val="3,6,10,45,32,50,13,4,9,55,1"/>
  <p:tag name="COLORTYPE" val="SCHEME"/>
  <p:tag name="NUMBERFORMAT" val="0"/>
  <p:tag name="LABELFORMAT" val="0"/>
</p:tagLst>
</file>

<file path=ppt/tags/tag59.xml><?xml version="1.0" encoding="utf-8"?>
<p:tagLst xmlns:a="http://schemas.openxmlformats.org/drawingml/2006/main" xmlns:r="http://schemas.openxmlformats.org/officeDocument/2006/relationships" xmlns:p="http://schemas.openxmlformats.org/presentationml/2006/main">
  <p:tag name="ZEROBASED" val="False"/>
</p:tagLst>
</file>

<file path=ppt/tags/tag6.xml><?xml version="1.0" encoding="utf-8"?>
<p:tagLst xmlns:a="http://schemas.openxmlformats.org/drawingml/2006/main" xmlns:r="http://schemas.openxmlformats.org/officeDocument/2006/relationships" xmlns:p="http://schemas.openxmlformats.org/presentationml/2006/main">
  <p:tag name="TPCOUNTDOWNSECONDS" val="40"/>
  <p:tag name="TYPE" val="2"/>
</p:tagLst>
</file>

<file path=ppt/tags/tag60.xml><?xml version="1.0" encoding="utf-8"?>
<p:tagLst xmlns:a="http://schemas.openxmlformats.org/drawingml/2006/main" xmlns:r="http://schemas.openxmlformats.org/officeDocument/2006/relationships" xmlns:p="http://schemas.openxmlformats.org/presentationml/2006/main">
  <p:tag name="ISCAI" val="True"/>
  <p:tag name="TYPE" val="2"/>
</p:tagLst>
</file>

<file path=ppt/tags/tag61.xml><?xml version="1.0" encoding="utf-8"?>
<p:tagLst xmlns:a="http://schemas.openxmlformats.org/drawingml/2006/main" xmlns:r="http://schemas.openxmlformats.org/officeDocument/2006/relationships" xmlns:p="http://schemas.openxmlformats.org/presentationml/2006/main">
  <p:tag name="ISCAI" val="True"/>
  <p:tag name="TYPE" val="2"/>
</p:tagLst>
</file>

<file path=ppt/tags/tag62.xml><?xml version="1.0" encoding="utf-8"?>
<p:tagLst xmlns:a="http://schemas.openxmlformats.org/drawingml/2006/main" xmlns:r="http://schemas.openxmlformats.org/officeDocument/2006/relationships" xmlns:p="http://schemas.openxmlformats.org/presentationml/2006/main">
  <p:tag name="TYPE" val="MultiChoiceSlide"/>
  <p:tag name="TPSLIDEBULLETSTYLE" val="2"/>
  <p:tag name="HASRESULTS" val="False"/>
  <p:tag name="AUTOFORMATCHART" val="True"/>
  <p:tag name="SLIDEGUID" val="779994BBA4BA4755908C2E9B0C233CEB"/>
  <p:tag name="TPQUESTIONXML" val="&lt;?xml version=&quot;1.0&quot; encoding=&quot;UTF-8&quot; standalone=&quot;yes&quot;?&gt;&lt;questionlist&gt;&lt;properties&gt;&lt;guid&gt;C121CED45467439FB49D6CE4A7DBCC37&lt;/guid&gt;&lt;date&gt;10/27/2019 09:02:36 P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779994BBA4BA4755908C2E9B0C233CEB&lt;/guid&gt;&lt;repollguid&gt;A5FC3175DB664AB8AA7603B7263E6F9D&lt;/repollguid&gt;&lt;sourceid&gt;E493D204397945F3A9A8D6E98BD19DC3&lt;/sourceid&gt;&lt;questiontext&gt;Gasoline sells for £4.00 per gallon this year, and it sold for £3.00 per gallon last year. But consumers bought more gasoline this year than they did last year. Does this contradict the economic theory that people tend to buy less when the price rises? Choose the (one) most correct response below:&lt;/questiontext&gt;&lt;showresults&gt;True&lt;/showresults&gt;&lt;responsegrid&gt;0&lt;/responsegrid&gt;&lt;countdowntime&gt;30&lt;/countdowntime&gt;&lt;metadata&gt;&lt;entry&gt;&lt;key&gt;AUTOOPENPOLL&lt;/key&gt;&lt;value&gt;True&lt;/value&gt;&lt;/entry&gt;&lt;entry&gt;&lt;key&gt;LIVECHARTING&lt;/key&gt;&lt;value&gt;False&lt;/value&gt;&lt;/entry&gt;&lt;entry&gt;&lt;key&gt;AUTOFORMATCHART&lt;/key&gt;&lt;value&gt;True&lt;/value&gt;&lt;/entry&gt;&lt;/metadata&gt;&lt;correctvalue&gt;1&lt;/correctvalue&gt;&lt;incorrectvalue&gt;0&lt;/incorrectvalue&gt;&lt;responselimit&gt;1&lt;/responselimit&gt;&lt;bulletstyle&gt;2&lt;/bulletstyle&gt;&lt;correctanswerindicator&gt;True&lt;/correctanswerindicator&gt;&lt;answers&gt;&lt;answer&gt;&lt;guid&gt;F77F70D3F004445FAF55B345134ED23F&lt;/guid&gt;&lt;answertext&gt;Yes; this violates the ‘iron law of demand’&lt;/answertext&gt;&lt;valuetype&gt;-1&lt;/valuetype&gt;&lt;/answer&gt;&lt;answer&gt;&lt;guid&gt;66052C59AE9F4D539B71F26E9C0D3A19&lt;/guid&gt;&lt;answertext&gt;No, because this theory is not testable&lt;/answertext&gt;&lt;valuetype&gt;-1&lt;/valuetype&gt;&lt;/answer&gt;&lt;answer&gt;&lt;guid&gt;FE6A3E316F2B4A74AB4354F40712F5E5&lt;/guid&gt;&lt;answertext&gt;No, because ‘all other things’ may not be equal from year to year&lt;/answertext&gt;&lt;valuetype&gt;1&lt;/valuetype&gt;&lt;/answer&gt;&lt;answer&gt;&lt;guid&gt;C09A61E9ACB4489D9951E8A3003BA889&lt;/guid&gt;&lt;answertext&gt;Yes, because this is empirical evidence&lt;/answertext&gt;&lt;valuetype&gt;-1&lt;/valuetype&gt;&lt;/answer&gt;&lt;answer&gt;&lt;guid&gt;24F847CE162F4EBEA3A2FEF683C8E983&lt;/guid&gt;&lt;answertext&gt;No, because ‘quantity demand’ cannot be compared from year to year.&lt;/answertext&gt;&lt;valuetype&gt;-1&lt;/valuetype&gt;&lt;/answer&gt;&lt;/answers&gt;&lt;/multichoice&gt;&lt;/questions&gt;&lt;/questionlist&gt;"/>
  <p:tag name="LIVECHARTING" val="False"/>
  <p:tag name="AUTOOPENPOLL" val="True"/>
  <p:tag name="CHARTTYPE" val="0"/>
  <p:tag name="CHARTDEFINEDCOLORS" val="3,6,10,45,32,50,13,4,9,55,1"/>
</p:tagLst>
</file>

<file path=ppt/tags/tag63.xml><?xml version="1.0" encoding="utf-8"?>
<p:tagLst xmlns:a="http://schemas.openxmlformats.org/drawingml/2006/main" xmlns:r="http://schemas.openxmlformats.org/officeDocument/2006/relationships" xmlns:p="http://schemas.openxmlformats.org/presentationml/2006/main">
  <p:tag name="TYPE" val="0"/>
  <p:tag name="DEFINEDCOLORS" val="3,6,10,45,32,50,13,4,9,55,1"/>
  <p:tag name="COLORTYPE" val="SCHEME"/>
  <p:tag name="NUMBERFORMAT" val="0"/>
  <p:tag name="LABELFORMAT" val="0"/>
</p:tagLst>
</file>

<file path=ppt/tags/tag64.xml><?xml version="1.0" encoding="utf-8"?>
<p:tagLst xmlns:a="http://schemas.openxmlformats.org/drawingml/2006/main" xmlns:r="http://schemas.openxmlformats.org/officeDocument/2006/relationships" xmlns:p="http://schemas.openxmlformats.org/presentationml/2006/main">
  <p:tag name="ZEROBASED" val="False"/>
</p:tagLst>
</file>

<file path=ppt/tags/tag65.xml><?xml version="1.0" encoding="utf-8"?>
<p:tagLst xmlns:a="http://schemas.openxmlformats.org/drawingml/2006/main" xmlns:r="http://schemas.openxmlformats.org/officeDocument/2006/relationships" xmlns:p="http://schemas.openxmlformats.org/presentationml/2006/main">
  <p:tag name="ISCAI" val="True"/>
  <p:tag name="TYPE" val="0"/>
</p:tagLst>
</file>

<file path=ppt/tags/tag66.xml><?xml version="1.0" encoding="utf-8"?>
<p:tagLst xmlns:a="http://schemas.openxmlformats.org/drawingml/2006/main" xmlns:r="http://schemas.openxmlformats.org/officeDocument/2006/relationships" xmlns:p="http://schemas.openxmlformats.org/presentationml/2006/main">
  <p:tag name="SLIDEGUID" val="F36D8B1A16D94FE9A1540C85BDF5E0DA"/>
  <p:tag name="TYPE" val="MultiChoiceSlide"/>
  <p:tag name="TPSLIDEBULLETSTYLE" val="2"/>
  <p:tag name="HASRESULTS" val="False"/>
  <p:tag name="AUTOFORMATCHART" val="True"/>
  <p:tag name="TPQUESTIONXML" val="&lt;?xml version=&quot;1.0&quot; encoding=&quot;UTF-8&quot; standalone=&quot;yes&quot;?&gt;&lt;questionlist&gt;&lt;properties&gt;&lt;guid&gt;FB6C5DEA6B7441B2B07BDD6BB4CAA2FB&lt;/guid&gt;&lt;date&gt;10/27/2019 09:02:36 P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F36D8B1A16D94FE9A1540C85BDF5E0DA&lt;/guid&gt;&lt;repollguid&gt;1769BA62ED874B66A42BAFE92ADF8CB8&lt;/repollguid&gt;&lt;sourceid&gt;F21CF0CD29AA4D7A98304241F3E1FCF4&lt;/sourceid&gt;&lt;questiontext&gt;Supply:  ? ? (?)=2p-200 (where p&amp;gt;100 and 0 otherwise)Demand:  ? ? (?) =300-p (where p&amp;lt;300 and 0 otherwise)Which of the following are true statements (choose one/all that apply)?&lt;/questiontext&gt;&lt;showresults&gt;True&lt;/showresults&gt;&lt;responsegrid&gt;0&lt;/responsegrid&gt;&lt;countdowntime&gt;30&lt;/countdowntime&gt;&lt;metadata&gt;&lt;entry&gt;&lt;key&gt;LIVECHARTING&lt;/key&gt;&lt;value&gt;False&lt;/value&gt;&lt;/entry&gt;&lt;entry&gt;&lt;key&gt;AUTOFORMATCHART&lt;/key&gt;&lt;value&gt;True&lt;/value&gt;&lt;/entry&gt;&lt;entry&gt;&lt;key&gt;AUTOOPENPOLL&lt;/key&gt;&lt;value&gt;True&lt;/value&gt;&lt;/entry&gt;&lt;/metadata&gt;&lt;correctvalue&gt;2&lt;/correctvalue&gt;&lt;incorrectvalue&gt;0&lt;/incorrectvalue&gt;&lt;responselimit&gt;4&lt;/responselimit&gt;&lt;bulletstyle&gt;2&lt;/bulletstyle&gt;&lt;correctanswerindicator&gt;True&lt;/correctanswerindicator&gt;&lt;allornothingscoring&gt;True&lt;/allornothingscoring&gt;&lt;answers&gt;&lt;answer&gt;&lt;guid&gt;62D6B411B66B40DA8084F9124DBEE271&lt;/guid&gt;&lt;answertext&gt;At p=0 the excess demand is 300&lt;/answertext&gt;&lt;valuetype&gt;1&lt;/valuetype&gt;&lt;/answer&gt;&lt;answer&gt;&lt;guid&gt;D4AEE1FB62CC4E519AD328D686CEB969&lt;/guid&gt;&lt;answertext&gt;For any prices above 100 and below 300, a positive quantity will be exchanged&lt;/answertext&gt;&lt;valuetype&gt;1&lt;/valuetype&gt;&lt;/answer&gt;&lt;answer&gt;&lt;guid&gt;699311E272F34AC4A3D792857AE75E94&lt;/guid&gt;&lt;answertext&gt;If the government imposed a price of 500/3 (166 and 2/3) there would be a shortage&lt;/answertext&gt;&lt;valuetype&gt;-1&lt;/valuetype&gt;&lt;/answer&gt;&lt;answer&gt;&lt;guid&gt;9D632F669BD840168C233DB663DC2B4D&lt;/guid&gt;&lt;answertext&gt;If the government imposed a price of 500/3 (166 and 2/3) there would be a surplus&lt;/answertext&gt;&lt;valuetype&gt;-1&lt;/valuetype&gt;&lt;/answer&gt;&lt;/answers&gt;&lt;/multichoice&gt;&lt;/questions&gt;&lt;/questionlist&gt;"/>
  <p:tag name="LIVECHARTING" val="False"/>
  <p:tag name="AUTOOPENPOLL" val="True"/>
  <p:tag name="CHARTTYPE" val="0"/>
  <p:tag name="CHARTDEFINEDCOLORS" val="3,6,10,45,32,50,13,4,9,55,1"/>
</p:tagLst>
</file>

<file path=ppt/tags/tag67.xml><?xml version="1.0" encoding="utf-8"?>
<p:tagLst xmlns:a="http://schemas.openxmlformats.org/drawingml/2006/main" xmlns:r="http://schemas.openxmlformats.org/officeDocument/2006/relationships" xmlns:p="http://schemas.openxmlformats.org/presentationml/2006/main">
  <p:tag name="TYPE" val="0"/>
  <p:tag name="DEFINEDCOLORS" val="3,6,10,45,32,50,13,4,9,55,1"/>
  <p:tag name="COLORTYPE" val="SCHEME"/>
  <p:tag name="NUMBERFORMAT" val="0"/>
  <p:tag name="LABELFORMAT" val="0"/>
</p:tagLst>
</file>

<file path=ppt/tags/tag68.xml><?xml version="1.0" encoding="utf-8"?>
<p:tagLst xmlns:a="http://schemas.openxmlformats.org/drawingml/2006/main" xmlns:r="http://schemas.openxmlformats.org/officeDocument/2006/relationships" xmlns:p="http://schemas.openxmlformats.org/presentationml/2006/main">
  <p:tag name="ZEROBASED" val="False"/>
</p:tagLst>
</file>

<file path=ppt/tags/tag69.xml><?xml version="1.0" encoding="utf-8"?>
<p:tagLst xmlns:a="http://schemas.openxmlformats.org/drawingml/2006/main" xmlns:r="http://schemas.openxmlformats.org/officeDocument/2006/relationships" xmlns:p="http://schemas.openxmlformats.org/presentationml/2006/main">
  <p:tag name="ISCAI" val="True"/>
  <p:tag name="TYPE" val="0"/>
</p:tagLst>
</file>

<file path=ppt/tags/tag7.xml><?xml version="1.0" encoding="utf-8"?>
<p:tagLst xmlns:a="http://schemas.openxmlformats.org/drawingml/2006/main" xmlns:r="http://schemas.openxmlformats.org/officeDocument/2006/relationships" xmlns:p="http://schemas.openxmlformats.org/presentationml/2006/main">
  <p:tag name="SLIDEGUID" val="1E0BB7635F7E41359CEBC26010D9D1ED"/>
  <p:tag name="TYPE" val="MultiChoiceSlide"/>
  <p:tag name="TPSLIDEBULLETSTYLE" val="2"/>
  <p:tag name="CHARTTYPE" val="0"/>
  <p:tag name="CHARTDEFINEDCOLORS" val="3,6,10,45,32,50,13,4,9,55,1"/>
  <p:tag name="TPQUESTIONXML" val="&lt;?xml version=&quot;1.0&quot; encoding=&quot;UTF-8&quot; standalone=&quot;yes&quot;?&gt;&lt;questionlist&gt;&lt;properties&gt;&lt;guid&gt;5E56E69130F5414EAD17C98039D4569D&lt;/guid&gt;&lt;date&gt;10/27/2019 09:10:23 P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1E0BB7635F7E41359CEBC26010D9D1ED&lt;/guid&gt;&lt;repollguid&gt;AC3828173E904BA6B44F04F4F0378317&lt;/repollguid&gt;&lt;sourceid&gt;AF496662E29846A2B20A42449361BECA&lt;/sourceid&gt;&lt;questiontext&gt;Choose one or all that are correct. The following situation(s) or condition(s) imply the economy has NOT attained a Pareto efficient outcome.&lt;/questiontext&gt;&lt;showresults&gt;True&lt;/showresults&gt;&lt;responsegrid&gt;0&lt;/responsegrid&gt;&lt;countdowntimer&gt;True&lt;/countdowntimer&gt;&lt;countdowntime&gt;30&lt;/countdowntime&gt;&lt;correctvalue&gt;0.5&lt;/correctvalue&gt;&lt;incorrectvalue&gt;-0.5&lt;/incorrectvalue&gt;&lt;responselimit&gt;4&lt;/responselimit&gt;&lt;bulletstyle&gt;2&lt;/bulletstyle&gt;&lt;correctanswerindicator&gt;True&lt;/correctanswerindicator&gt;&lt;answers&gt;&lt;answer&gt;&lt;guid&gt;9D94BA1EA34C46128D8288C63FEC6026&lt;/guid&gt;&lt;answertext&gt;We can produce more toothbrushes w/o producing less toothpaste, but this requires us to produce less food; consumers value all 3 goods&lt;/answertext&gt;&lt;valuetype&gt;-1&lt;/valuetype&gt;&lt;/answer&gt;&lt;answer&gt;&lt;guid&gt;E46E62875B1A44588B2DAE167AFB0CFB&lt;/guid&gt;&lt;answertext&gt;The economy is not producing any liverwurst; however, liverwurst does not enter into any consumer’s utility function.&lt;/answertext&gt;&lt;valuetype&gt;-1&lt;/valuetype&gt;&lt;/answer&gt;&lt;answer&gt;&lt;guid&gt;3AC79978562840A8A973CE816C0E20E3&lt;/guid&gt;&lt;answertext&gt;At current levels of consumption, older people are willing to give up 2 toothbrushes for 1 toothpaste, while younger people are willing to trade these off 1-for-1; both groups have a positive amount of each.&lt;/answertext&gt;&lt;valuetype&gt;1&lt;/valuetype&gt;&lt;/answer&gt;&lt;answer&gt;&lt;guid&gt;D8033337AD1F4B6D9DF929507660E4C7&lt;/guid&gt;&lt;answertext&gt;At current production, the PPF slope shows we can produce 1 fewer tube of toothpaste &amp;amp; thus produce 2 more toothbrushes. All consumers have a MRS of 1 between these, &amp;amp; all consume a + amount of both.&lt;/answertext&gt;&lt;valuetype&gt;1&lt;/valuetype&gt;&lt;/answer&gt;&lt;/answers&gt;&lt;/multichoice&gt;&lt;/questions&gt;&lt;/questionlist&gt;"/>
  <p:tag name="LIVECHARTING" val="False"/>
  <p:tag name="AUTOOPENPOLL" val="True"/>
</p:tagLst>
</file>

<file path=ppt/tags/tag70.xml><?xml version="1.0" encoding="utf-8"?>
<p:tagLst xmlns:a="http://schemas.openxmlformats.org/drawingml/2006/main" xmlns:r="http://schemas.openxmlformats.org/officeDocument/2006/relationships" xmlns:p="http://schemas.openxmlformats.org/presentationml/2006/main">
  <p:tag name="ISCAI" val="True"/>
  <p:tag name="TYPE" val="0"/>
</p:tagLst>
</file>

<file path=ppt/tags/tag71.xml><?xml version="1.0" encoding="utf-8"?>
<p:tagLst xmlns:a="http://schemas.openxmlformats.org/drawingml/2006/main" xmlns:r="http://schemas.openxmlformats.org/officeDocument/2006/relationships" xmlns:p="http://schemas.openxmlformats.org/presentationml/2006/main">
  <p:tag name="SLIDEGUID" val="724E52E3BB41446D9170052EDDADE638"/>
  <p:tag name="TYPE" val="MultiChoiceSlide"/>
  <p:tag name="TPSLIDEBULLETSTYLE" val="2"/>
  <p:tag name="HASRESULTS" val="False"/>
  <p:tag name="AUTOFORMATCHART" val="True"/>
  <p:tag name="TPQUESTIONXML" val="&lt;?xml version=&quot;1.0&quot; encoding=&quot;UTF-8&quot; standalone=&quot;yes&quot;?&gt;&lt;questionlist&gt;&lt;properties&gt;&lt;guid&gt;5BA8EEAB61B04DACBB1081E73694E331&lt;/guid&gt;&lt;date&gt;10/27/2019 09:02:36 P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724E52E3BB41446D9170052EDDADE638&lt;/guid&gt;&lt;repollguid&gt;C71B66AEE3E0438D9C9C61C251E52621&lt;/repollguid&gt;&lt;sourceid&gt;82D87853940541D6BE81E07E470812E3&lt;/sourceid&gt;&lt;questiontext&gt;Under standard assumptions, indifference curves: (Choose one or all that are correct.)&lt;/questiontext&gt;&lt;showresults&gt;True&lt;/showresults&gt;&lt;responsegrid&gt;0&lt;/responsegrid&gt;&lt;countdowntimer&gt;True&lt;/countdowntimer&gt;&lt;countdowntime&gt;30&lt;/countdowntime&gt;&lt;metadata&gt;&lt;entry&gt;&lt;key&gt;LIVECHARTING&lt;/key&gt;&lt;value&gt;False&lt;/value&gt;&lt;/entry&gt;&lt;entry&gt;&lt;key&gt;AUTOFORMATCHART&lt;/key&gt;&lt;value&gt;True&lt;/value&gt;&lt;/entry&gt;&lt;entry&gt;&lt;key&gt;AUTOOPENPOLL&lt;/key&gt;&lt;value&gt;True&lt;/value&gt;&lt;/entry&gt;&lt;/metadata&gt;&lt;correctvalue&gt;1&lt;/correctvalue&gt;&lt;incorrectvalue&gt;0&lt;/incorrectvalue&gt;&lt;responselimit&gt;2&lt;/responselimit&gt;&lt;bulletstyle&gt;2&lt;/bulletstyle&gt;&lt;correctanswerindicator&gt;True&lt;/correctanswerindicator&gt;&lt;allornothingscoring&gt;True&lt;/allornothingscoring&gt;&lt;answers&gt;&lt;answer&gt;&lt;guid&gt;AE1C1D7C5DB144B49368CC3FC9683ED0&lt;/guid&gt;&lt;answertext&gt;never intersect one another&lt;/answertext&gt;&lt;valuetype&gt;1&lt;/valuetype&gt;&lt;/answer&gt;&lt;answer&gt;&lt;guid&gt;41E96C4C08834B24A2E5A8A30C16044E&lt;/guid&gt;&lt;answertext&gt;represent the set of affordable consumption bundles&lt;/answertext&gt;&lt;valuetype&gt;-1&lt;/valuetype&gt;&lt;/answer&gt;&lt;answer&gt;&lt;guid&gt;2542BC68F7154ED2BA471C3111A74945&lt;/guid&gt;&lt;answertext&gt;are always upwards sloping&lt;/answertext&gt;&lt;valuetype&gt;-1&lt;/valuetype&gt;&lt;/answer&gt;&lt;answer&gt;&lt;guid&gt;4A6F030834574A6D81492F89B9DBF084&lt;/guid&gt;&lt;answertext&gt;are always flat&lt;/answertext&gt;&lt;valuetype&gt;-1&lt;/valuetype&gt;&lt;/answer&gt;&lt;answer&gt;&lt;guid&gt;A784E754AB774FF0927D476B071D5E3F&lt;/guid&gt;&lt;answertext&gt;connect the sets of points that maximise utility&lt;/answertext&gt;&lt;valuetype&gt;-1&lt;/valuetype&gt;&lt;/answer&gt;&lt;/answers&gt;&lt;/multichoice&gt;&lt;/questions&gt;&lt;/questionlist&gt;"/>
  <p:tag name="LIVECHARTING" val="False"/>
  <p:tag name="AUTOOPENPOLL" val="True"/>
  <p:tag name="CHARTTYPE" val="0"/>
  <p:tag name="CHARTDEFINEDCOLORS" val="3,6,10,45,32,50,13,4,9,55,1"/>
</p:tagLst>
</file>

<file path=ppt/tags/tag72.xml><?xml version="1.0" encoding="utf-8"?>
<p:tagLst xmlns:a="http://schemas.openxmlformats.org/drawingml/2006/main" xmlns:r="http://schemas.openxmlformats.org/officeDocument/2006/relationships" xmlns:p="http://schemas.openxmlformats.org/presentationml/2006/main">
  <p:tag name="TYPE" val="0"/>
  <p:tag name="DEFINEDCOLORS" val="3,6,10,45,32,50,13,4,9,55,1"/>
  <p:tag name="COLORTYPE" val="SCHEME"/>
  <p:tag name="NUMBERFORMAT" val="0"/>
  <p:tag name="LABELFORMAT" val="0"/>
</p:tagLst>
</file>

<file path=ppt/tags/tag73.xml><?xml version="1.0" encoding="utf-8"?>
<p:tagLst xmlns:a="http://schemas.openxmlformats.org/drawingml/2006/main" xmlns:r="http://schemas.openxmlformats.org/officeDocument/2006/relationships" xmlns:p="http://schemas.openxmlformats.org/presentationml/2006/main">
  <p:tag name="ZEROBASED" val="False"/>
</p:tagLst>
</file>

<file path=ppt/tags/tag74.xml><?xml version="1.0" encoding="utf-8"?>
<p:tagLst xmlns:a="http://schemas.openxmlformats.org/drawingml/2006/main" xmlns:r="http://schemas.openxmlformats.org/officeDocument/2006/relationships" xmlns:p="http://schemas.openxmlformats.org/presentationml/2006/main">
  <p:tag name="ISCAI" val="True"/>
  <p:tag name="TYPE" val="0"/>
</p:tagLst>
</file>

<file path=ppt/tags/tag75.xml><?xml version="1.0" encoding="utf-8"?>
<p:tagLst xmlns:a="http://schemas.openxmlformats.org/drawingml/2006/main" xmlns:r="http://schemas.openxmlformats.org/officeDocument/2006/relationships" xmlns:p="http://schemas.openxmlformats.org/presentationml/2006/main">
  <p:tag name="TYPE" val="2"/>
  <p:tag name="TPCOUNTDOWNSECONDS" val="30"/>
</p:tagLst>
</file>

<file path=ppt/tags/tag76.xml><?xml version="1.0" encoding="utf-8"?>
<p:tagLst xmlns:a="http://schemas.openxmlformats.org/drawingml/2006/main" xmlns:r="http://schemas.openxmlformats.org/officeDocument/2006/relationships" xmlns:p="http://schemas.openxmlformats.org/presentationml/2006/main">
  <p:tag name="SLIDEGUID" val="A9DBBAB6E23845DDBEB7714786CCF708"/>
  <p:tag name="TYPE" val="MultiChoiceSlide"/>
  <p:tag name="TPSLIDEBULLETSTYLE" val="2"/>
  <p:tag name="HASRESULTS" val="False"/>
  <p:tag name="AUTOFORMATCHART" val="True"/>
  <p:tag name="TPQUESTIONXML" val="&lt;?xml version=&quot;1.0&quot; encoding=&quot;UTF-8&quot; standalone=&quot;yes&quot;?&gt;&lt;questionlist&gt;&lt;properties&gt;&lt;guid&gt;AF73B7CE8BCE49CE837AA4B035ED4862&lt;/guid&gt;&lt;date&gt;10/27/2019 09:02:37 P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A9DBBAB6E23845DDBEB7714786CCF708&lt;/guid&gt;&lt;repollguid&gt;C64DEE36CE52422E9526F729145B6436&lt;/repollguid&gt;&lt;sourceid&gt;CAAD0AA32AD543C59623BC0A6F9DED92&lt;/sourceid&gt;&lt;questiontext&gt;We can represent a person's preferences with a continuous utility function even if (choose all that apply)&lt;/questiontext&gt;&lt;showresults&gt;True&lt;/showresults&gt;&lt;responsegrid&gt;0&lt;/responsegrid&gt;&lt;countdowntime&gt;30&lt;/countdowntime&gt;&lt;metadata&gt;&lt;entry&gt;&lt;key&gt;LIVECHARTING&lt;/key&gt;&lt;value&gt;False&lt;/value&gt;&lt;/entry&gt;&lt;entry&gt;&lt;key&gt;AUTOFORMATCHART&lt;/key&gt;&lt;value&gt;True&lt;/value&gt;&lt;/entry&gt;&lt;entry&gt;&lt;key&gt;AUTOOPENPOLL&lt;/key&gt;&lt;value&gt;True&lt;/value&gt;&lt;/entry&gt;&lt;/metadata&gt;&lt;correctvalue&gt;1&lt;/correctvalue&gt;&lt;incorrectvalue&gt;0&lt;/incorrectvalue&gt;&lt;responselimit&gt;1&lt;/responselimit&gt;&lt;bulletstyle&gt;2&lt;/bulletstyle&gt;&lt;correctanswerindicator&gt;True&lt;/correctanswerindicator&gt;&lt;answers&gt;&lt;answer&gt;&lt;guid&gt;E0AE94879FFD49528F4B082A35C9456A&lt;/guid&gt;&lt;answertext&gt;their preferences violate transitivity&lt;/answertext&gt;&lt;valuetype&gt;-1&lt;/valuetype&gt;&lt;/answer&gt;&lt;answer&gt;&lt;guid&gt;F92E9F6C4B4C4C23BD563F8DB278A2B0&lt;/guid&gt;&lt;answertext&gt;they prefer more of one good over less of that good&lt;/answertext&gt;&lt;valuetype&gt;1&lt;/valuetype&gt;&lt;/answer&gt;&lt;answer&gt;&lt;guid&gt;203B323C7DBD45E09E7EDBC216F32CAC&lt;/guid&gt;&lt;answertext&gt;they are unemployed&lt;/answertext&gt;&lt;valuetype&gt;1&lt;/valuetype&gt;&lt;/answer&gt;&lt;answer&gt;&lt;guid&gt;6F93283410CC46F28C2FF893FDCFD19E&lt;/guid&gt;&lt;answertext&gt;they cannot state a preference nor make a choice between many categories of goods&lt;/answertext&gt;&lt;valuetype&gt;-1&lt;/valuetype&gt;&lt;/answer&gt;&lt;answer&gt;&lt;guid&gt;5228BA62353C4BCFAD4289D2FB0A3B9A&lt;/guid&gt;&lt;answertext&gt;They dislike chicken&lt;/answertext&gt;&lt;valuetype&gt;1&lt;/valuetype&gt;&lt;/answer&gt;&lt;/answers&gt;&lt;/multichoice&gt;&lt;/questions&gt;&lt;/questionlist&gt;"/>
  <p:tag name="LIVECHARTING" val="False"/>
  <p:tag name="AUTOOPENPOLL" val="True"/>
  <p:tag name="CHARTTYPE" val="0"/>
  <p:tag name="CHARTDEFINEDCOLORS" val="3,6,10,45,32,50,13,4,9,55,1"/>
</p:tagLst>
</file>

<file path=ppt/tags/tag77.xml><?xml version="1.0" encoding="utf-8"?>
<p:tagLst xmlns:a="http://schemas.openxmlformats.org/drawingml/2006/main" xmlns:r="http://schemas.openxmlformats.org/officeDocument/2006/relationships" xmlns:p="http://schemas.openxmlformats.org/presentationml/2006/main">
  <p:tag name="TYPE" val="0"/>
  <p:tag name="DEFINEDCOLORS" val="3,6,10,45,32,50,13,4,9,55,1"/>
  <p:tag name="COLORTYPE" val="SCHEME"/>
  <p:tag name="NUMBERFORMAT" val="0"/>
  <p:tag name="LABELFORMAT" val="0"/>
</p:tagLst>
</file>

<file path=ppt/tags/tag78.xml><?xml version="1.0" encoding="utf-8"?>
<p:tagLst xmlns:a="http://schemas.openxmlformats.org/drawingml/2006/main" xmlns:r="http://schemas.openxmlformats.org/officeDocument/2006/relationships" xmlns:p="http://schemas.openxmlformats.org/presentationml/2006/main">
  <p:tag name="ZEROBASED" val="False"/>
</p:tagLst>
</file>

<file path=ppt/tags/tag79.xml><?xml version="1.0" encoding="utf-8"?>
<p:tagLst xmlns:a="http://schemas.openxmlformats.org/drawingml/2006/main" xmlns:r="http://schemas.openxmlformats.org/officeDocument/2006/relationships" xmlns:p="http://schemas.openxmlformats.org/presentationml/2006/main">
  <p:tag name="ISCAI" val="True"/>
  <p:tag name="TYPE" val="0"/>
</p:tagLst>
</file>

<file path=ppt/tags/tag8.xml><?xml version="1.0" encoding="utf-8"?>
<p:tagLst xmlns:a="http://schemas.openxmlformats.org/drawingml/2006/main" xmlns:r="http://schemas.openxmlformats.org/officeDocument/2006/relationships" xmlns:p="http://schemas.openxmlformats.org/presentationml/2006/main">
  <p:tag name="ZEROBASED" val="False"/>
</p:tagLst>
</file>

<file path=ppt/tags/tag80.xml><?xml version="1.0" encoding="utf-8"?>
<p:tagLst xmlns:a="http://schemas.openxmlformats.org/drawingml/2006/main" xmlns:r="http://schemas.openxmlformats.org/officeDocument/2006/relationships" xmlns:p="http://schemas.openxmlformats.org/presentationml/2006/main">
  <p:tag name="ISCAI" val="True"/>
  <p:tag name="TYPE" val="0"/>
</p:tagLst>
</file>

<file path=ppt/tags/tag81.xml><?xml version="1.0" encoding="utf-8"?>
<p:tagLst xmlns:a="http://schemas.openxmlformats.org/drawingml/2006/main" xmlns:r="http://schemas.openxmlformats.org/officeDocument/2006/relationships" xmlns:p="http://schemas.openxmlformats.org/presentationml/2006/main">
  <p:tag name="ISCAI" val="True"/>
  <p:tag name="TYPE" val="0"/>
</p:tagLst>
</file>

<file path=ppt/tags/tag82.xml><?xml version="1.0" encoding="utf-8"?>
<p:tagLst xmlns:a="http://schemas.openxmlformats.org/drawingml/2006/main" xmlns:r="http://schemas.openxmlformats.org/officeDocument/2006/relationships" xmlns:p="http://schemas.openxmlformats.org/presentationml/2006/main">
  <p:tag name="SLIDEGUID" val="E4BD1D61D646448CA627952E3BFA9928"/>
  <p:tag name="TYPE" val="MultiChoiceSlide"/>
  <p:tag name="TPSLIDEBULLETSTYLE" val="2"/>
  <p:tag name="HASRESULTS" val="False"/>
  <p:tag name="AUTOFORMATCHART" val="True"/>
  <p:tag name="TPQUESTIONXML" val="&lt;?xml version=&quot;1.0&quot; encoding=&quot;UTF-8&quot; standalone=&quot;yes&quot;?&gt;&lt;questionlist&gt;&lt;properties&gt;&lt;guid&gt;534572B1BFAC495D8D9578A1DC02A398&lt;/guid&gt;&lt;date&gt;10/27/2019 09:02:37 P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E4BD1D61D646448CA627952E3BFA9928&lt;/guid&gt;&lt;repollguid&gt;A79E9FCBBF84482E82C4EB8CD00C2F34&lt;/repollguid&gt;&lt;sourceid&gt;02C044D672F344C4B8867D8DBDB06151&lt;/sourceid&gt;&lt;questiontext&gt;Who is this guy?&lt;/questiontext&gt;&lt;showresults&gt;True&lt;/showresults&gt;&lt;responsegrid&gt;0&lt;/responsegrid&gt;&lt;countdowntime&gt;30&lt;/countdowntime&gt;&lt;metadata&gt;&lt;entry&gt;&lt;key&gt;LIVECHARTING&lt;/key&gt;&lt;value&gt;False&lt;/value&gt;&lt;/entry&gt;&lt;entry&gt;&lt;key&gt;AUTOFORMATCHART&lt;/key&gt;&lt;value&gt;True&lt;/value&gt;&lt;/entry&gt;&lt;entry&gt;&lt;key&gt;AUTOOPENPOLL&lt;/key&gt;&lt;value&gt;True&lt;/value&gt;&lt;/entry&gt;&lt;/metadata&gt;&lt;correctvalue&gt;1&lt;/correctvalue&gt;&lt;incorrectvalue&gt;0&lt;/incorrectvalue&gt;&lt;responselimit&gt;1&lt;/responselimit&gt;&lt;bulletstyle&gt;2&lt;/bulletstyle&gt;&lt;correctanswerindicator&gt;True&lt;/correctanswerindicator&gt;&lt;answers&gt;&lt;answer&gt;&lt;guid&gt;3D4DEE2FE9DB4B809C6B58945E9D2910&lt;/guid&gt;&lt;answertext&gt;Joan Robinson&lt;/answertext&gt;&lt;valuetype&gt;-1&lt;/valuetype&gt;&lt;/answer&gt;&lt;answer&gt;&lt;guid&gt;804E8C8E0CEC4BF3ACC16A0A2E38E145&lt;/guid&gt;&lt;answertext&gt;Paul Samuelson&lt;/answertext&gt;&lt;valuetype&gt;1&lt;/valuetype&gt;&lt;/answer&gt;&lt;answer&gt;&lt;guid&gt;7C3D47D7D3F84093814EB81F348CC265&lt;/guid&gt;&lt;answertext&gt;William Vickrey&lt;/answertext&gt;&lt;valuetype&gt;-1&lt;/valuetype&gt;&lt;/answer&gt;&lt;answer&gt;&lt;guid&gt;A921D6B713DC44CF9AF048E00293EFF7&lt;/guid&gt;&lt;answertext&gt;Ronald Coase&lt;/answertext&gt;&lt;valuetype&gt;-1&lt;/valuetype&gt;&lt;/answer&gt;&lt;answer&gt;&lt;guid&gt;93E99DA74ADB4BB9AEFB6165703D2D03&lt;/guid&gt;&lt;answertext&gt;Gary Becker&lt;/answertext&gt;&lt;valuetype&gt;-1&lt;/valuetype&gt;&lt;/answer&gt;&lt;/answers&gt;&lt;/multichoice&gt;&lt;/questions&gt;&lt;/questionlist&gt;"/>
  <p:tag name="LIVECHARTING" val="False"/>
  <p:tag name="AUTOOPENPOLL" val="True"/>
  <p:tag name="CHARTTYPE" val="0"/>
  <p:tag name="CHARTDEFINEDCOLORS" val="3,6,10,45,32,50,13,4,9,55,1"/>
</p:tagLst>
</file>

<file path=ppt/tags/tag83.xml><?xml version="1.0" encoding="utf-8"?>
<p:tagLst xmlns:a="http://schemas.openxmlformats.org/drawingml/2006/main" xmlns:r="http://schemas.openxmlformats.org/officeDocument/2006/relationships" xmlns:p="http://schemas.openxmlformats.org/presentationml/2006/main">
  <p:tag name="TYPE" val="0"/>
  <p:tag name="DEFINEDCOLORS" val="3,6,10,45,32,50,13,4,9,55,1"/>
  <p:tag name="COLORTYPE" val="SCHEME"/>
  <p:tag name="NUMBERFORMAT" val="0"/>
  <p:tag name="LABELFORMAT" val="0"/>
</p:tagLst>
</file>

<file path=ppt/tags/tag84.xml><?xml version="1.0" encoding="utf-8"?>
<p:tagLst xmlns:a="http://schemas.openxmlformats.org/drawingml/2006/main" xmlns:r="http://schemas.openxmlformats.org/officeDocument/2006/relationships" xmlns:p="http://schemas.openxmlformats.org/presentationml/2006/main">
  <p:tag name="ZEROBASED" val="False"/>
</p:tagLst>
</file>

<file path=ppt/tags/tag85.xml><?xml version="1.0" encoding="utf-8"?>
<p:tagLst xmlns:a="http://schemas.openxmlformats.org/drawingml/2006/main" xmlns:r="http://schemas.openxmlformats.org/officeDocument/2006/relationships" xmlns:p="http://schemas.openxmlformats.org/presentationml/2006/main">
  <p:tag name="ISCAI" val="True"/>
  <p:tag name="TYPE" val="0"/>
</p:tagLst>
</file>

<file path=ppt/tags/tag86.xml><?xml version="1.0" encoding="utf-8"?>
<p:tagLst xmlns:a="http://schemas.openxmlformats.org/drawingml/2006/main" xmlns:r="http://schemas.openxmlformats.org/officeDocument/2006/relationships" xmlns:p="http://schemas.openxmlformats.org/presentationml/2006/main">
  <p:tag name="SLIDEGUID" val="0B29E17BEAA844ACBF6D5C30B9345D38"/>
  <p:tag name="PARTICIPANTDISPLAY" val="1"/>
  <p:tag name="NUMBERTODISPLAY" val="10"/>
  <p:tag name="SCORECALCULATION" val="1"/>
  <p:tag name="TYPE" val="ParticipantLeaderboardSlide"/>
  <p:tag name="DISPLAYPOINTSLESSTHANONE" val="False"/>
  <p:tag name="CORRECTONLY" val="False"/>
</p:tagLst>
</file>

<file path=ppt/tags/tag9.xml><?xml version="1.0" encoding="utf-8"?>
<p:tagLst xmlns:a="http://schemas.openxmlformats.org/drawingml/2006/main" xmlns:r="http://schemas.openxmlformats.org/officeDocument/2006/relationships" xmlns:p="http://schemas.openxmlformats.org/presentationml/2006/main">
  <p:tag name="TYPE" val="0"/>
  <p:tag name="DEFINEDCOLORS" val="3,6,10,45,32,50,13,4,9,55,1"/>
  <p:tag name="COLORTYPE" val="SCHEME"/>
  <p:tag name="NUMBERFORMAT" val="0"/>
  <p:tag name="LABELFORMAT" val="0"/>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7_MCQ">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resentation1" id="{D2D0D585-C4EC-EA4B-835C-782976849514}" vid="{8BBB69E0-F12D-4E4F-8A8A-1D22C8CD6263}"/>
    </a:ext>
  </a:extLst>
</a:theme>
</file>

<file path=ppt/theme/theme11.xml><?xml version="1.0" encoding="utf-8"?>
<a:theme xmlns:a="http://schemas.openxmlformats.org/drawingml/2006/main" name="8_MCQ">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resentation1" id="{D2D0D585-C4EC-EA4B-835C-782976849514}" vid="{8BBB69E0-F12D-4E4F-8A8A-1D22C8CD6263}"/>
    </a:ext>
  </a:extLst>
</a:theme>
</file>

<file path=ppt/theme/theme12.xml><?xml version="1.0" encoding="utf-8"?>
<a:theme xmlns:a="http://schemas.openxmlformats.org/drawingml/2006/main" name="9_MCQ">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resentation1" id="{D2D0D585-C4EC-EA4B-835C-782976849514}" vid="{8BBB69E0-F12D-4E4F-8A8A-1D22C8CD6263}"/>
    </a:ext>
  </a:extLst>
</a:theme>
</file>

<file path=ppt/theme/theme13.xml><?xml version="1.0" encoding="utf-8"?>
<a:theme xmlns:a="http://schemas.openxmlformats.org/drawingml/2006/main" name="10_MCQ">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resentation1" id="{671CDDC8-43BA-D34E-A212-EB6DF23050B7}" vid="{22C246AF-0E15-F649-A8FD-2DE3D967986B}"/>
    </a:ext>
  </a:extLst>
</a:theme>
</file>

<file path=ppt/theme/theme14.xml><?xml version="1.0" encoding="utf-8"?>
<a:theme xmlns:a="http://schemas.openxmlformats.org/drawingml/2006/main" name="11_MCQ">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resentation1" id="{671CDDC8-43BA-D34E-A212-EB6DF23050B7}" vid="{22C246AF-0E15-F649-A8FD-2DE3D967986B}"/>
    </a:ext>
  </a:extLst>
</a:theme>
</file>

<file path=ppt/theme/theme15.xml><?xml version="1.0" encoding="utf-8"?>
<a:theme xmlns:a="http://schemas.openxmlformats.org/drawingml/2006/main" name="MCQ">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resentation1" id="{671CDDC8-43BA-D34E-A212-EB6DF23050B7}" vid="{22C246AF-0E15-F649-A8FD-2DE3D967986B}"/>
    </a:ext>
  </a:extLst>
</a:theme>
</file>

<file path=ppt/theme/theme1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rueFals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resentation1" id="{6E042644-5DF4-7342-802F-77CE2C93B7FE}" vid="{99299231-2C69-0E44-B312-4E8862F52A93}"/>
    </a:ext>
  </a:extLst>
</a:theme>
</file>

<file path=ppt/theme/theme3.xml><?xml version="1.0" encoding="utf-8"?>
<a:theme xmlns:a="http://schemas.openxmlformats.org/drawingml/2006/main" name="1_MCQ">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resentation1" id="{D2D0D585-C4EC-EA4B-835C-782976849514}" vid="{8BBB69E0-F12D-4E4F-8A8A-1D22C8CD6263}"/>
    </a:ext>
  </a:extLst>
</a:theme>
</file>

<file path=ppt/theme/theme4.xml><?xml version="1.0" encoding="utf-8"?>
<a:theme xmlns:a="http://schemas.openxmlformats.org/drawingml/2006/main" name="2_MCQ">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resentation1" id="{D2D0D585-C4EC-EA4B-835C-782976849514}" vid="{8BBB69E0-F12D-4E4F-8A8A-1D22C8CD6263}"/>
    </a:ext>
  </a:extLst>
</a:theme>
</file>

<file path=ppt/theme/theme5.xml><?xml version="1.0" encoding="utf-8"?>
<a:theme xmlns:a="http://schemas.openxmlformats.org/drawingml/2006/main" name="3_MCQ">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resentation1" id="{D2D0D585-C4EC-EA4B-835C-782976849514}" vid="{8BBB69E0-F12D-4E4F-8A8A-1D22C8CD6263}"/>
    </a:ext>
  </a:extLst>
</a:theme>
</file>

<file path=ppt/theme/theme6.xml><?xml version="1.0" encoding="utf-8"?>
<a:theme xmlns:a="http://schemas.openxmlformats.org/drawingml/2006/main" name="2_TrueFals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resentation1" id="{6E042644-5DF4-7342-802F-77CE2C93B7FE}" vid="{99299231-2C69-0E44-B312-4E8862F52A93}"/>
    </a:ext>
  </a:extLst>
</a:theme>
</file>

<file path=ppt/theme/theme7.xml><?xml version="1.0" encoding="utf-8"?>
<a:theme xmlns:a="http://schemas.openxmlformats.org/drawingml/2006/main" name="5_MCQ">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resentation1" id="{D2D0D585-C4EC-EA4B-835C-782976849514}" vid="{8BBB69E0-F12D-4E4F-8A8A-1D22C8CD6263}"/>
    </a:ext>
  </a:extLst>
</a:theme>
</file>

<file path=ppt/theme/theme8.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6_MCQ">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resentation1" id="{D2D0D585-C4EC-EA4B-835C-782976849514}" vid="{8BBB69E0-F12D-4E4F-8A8A-1D22C8CD6263}"/>
    </a:ext>
  </a:extLst>
</a:theme>
</file>

<file path=docProps/app.xml><?xml version="1.0" encoding="utf-8"?>
<Properties xmlns="http://schemas.openxmlformats.org/officeDocument/2006/extended-properties" xmlns:vt="http://schemas.openxmlformats.org/officeDocument/2006/docPropsVTypes">
  <TotalTime>913</TotalTime>
  <Words>1266</Words>
  <Application>Microsoft Macintosh PowerPoint</Application>
  <PresentationFormat>Widescreen</PresentationFormat>
  <Paragraphs>132</Paragraphs>
  <Slides>26</Slides>
  <Notes>7</Notes>
  <HiddenSlides>9</HiddenSlides>
  <MMClips>0</MMClips>
  <ScaleCrop>false</ScaleCrop>
  <HeadingPairs>
    <vt:vector size="6" baseType="variant">
      <vt:variant>
        <vt:lpstr>Fonts Used</vt:lpstr>
      </vt:variant>
      <vt:variant>
        <vt:i4>10</vt:i4>
      </vt:variant>
      <vt:variant>
        <vt:lpstr>Theme</vt:lpstr>
      </vt:variant>
      <vt:variant>
        <vt:i4>15</vt:i4>
      </vt:variant>
      <vt:variant>
        <vt:lpstr>Slide Titles</vt:lpstr>
      </vt:variant>
      <vt:variant>
        <vt:i4>26</vt:i4>
      </vt:variant>
    </vt:vector>
  </HeadingPairs>
  <TitlesOfParts>
    <vt:vector size="51" baseType="lpstr">
      <vt:lpstr>Apple Chancery</vt:lpstr>
      <vt:lpstr>Calibri</vt:lpstr>
      <vt:lpstr>Calibri Light</vt:lpstr>
      <vt:lpstr>Cambria Math</vt:lpstr>
      <vt:lpstr>Mangal</vt:lpstr>
      <vt:lpstr>MS PGothic</vt:lpstr>
      <vt:lpstr>ＭＳ Ｐゴシック</vt:lpstr>
      <vt:lpstr>Tahoma</vt:lpstr>
      <vt:lpstr>Wingdings</vt:lpstr>
      <vt:lpstr>Arial</vt:lpstr>
      <vt:lpstr>Office Theme</vt:lpstr>
      <vt:lpstr>TrueFalse</vt:lpstr>
      <vt:lpstr>1_MCQ</vt:lpstr>
      <vt:lpstr>2_MCQ</vt:lpstr>
      <vt:lpstr>3_MCQ</vt:lpstr>
      <vt:lpstr>2_TrueFalse</vt:lpstr>
      <vt:lpstr>5_MCQ</vt:lpstr>
      <vt:lpstr>1_Office Theme</vt:lpstr>
      <vt:lpstr>6_MCQ</vt:lpstr>
      <vt:lpstr>7_MCQ</vt:lpstr>
      <vt:lpstr>8_MCQ</vt:lpstr>
      <vt:lpstr>9_MCQ</vt:lpstr>
      <vt:lpstr>10_MCQ</vt:lpstr>
      <vt:lpstr>11_MCQ</vt:lpstr>
      <vt:lpstr>MCQ</vt:lpstr>
      <vt:lpstr> Second annual Pre-midterm championship</vt:lpstr>
      <vt:lpstr>Turningpoint</vt:lpstr>
      <vt:lpstr> Microeconomic models… (choose one) </vt:lpstr>
      <vt:lpstr>PowerPoint Presentation</vt:lpstr>
      <vt:lpstr>PowerPoint Presentation</vt:lpstr>
      <vt:lpstr>Choose one or all that are correct. The following situation(s) or condition(s) imply the economy has NOT attained a Pareto efficient outcome.  </vt:lpstr>
      <vt:lpstr>Which of the following depict PANEL MICRO-DATA (clockwise A,B,C,D; choose ALL correct)</vt:lpstr>
      <vt:lpstr>The slope of the production possibility frontier shows (choose ONE)  </vt:lpstr>
      <vt:lpstr>PowerPoint Presentation</vt:lpstr>
      <vt:lpstr>PowerPoint Presentation</vt:lpstr>
      <vt:lpstr>I observe the prices and total quantities of coffee traded in a market from the years 1990-2010. I plot a ‘minimum distance’ line through these points    This line is a reasonable estimate… (choose all that are correct): </vt:lpstr>
      <vt:lpstr>True or false: If people who attended university earn more than those who did not, this proves that university makes people more productive.</vt:lpstr>
      <vt:lpstr>Gasoline sells for £4.00 per gallon this year, and it sold for £3.00 per gallon last year. But consumers bought more gasoline this year than they did last year. Does this contradict the economic theory that people tend to buy less when the price rises? Choose the (one) most correct response below: </vt:lpstr>
      <vt:lpstr>In the diagram below, good 1 (horizontal axis) is, in this range (choose all are correct)</vt:lpstr>
      <vt:lpstr>PowerPoint Presentation</vt:lpstr>
      <vt:lpstr>(Choose all that are correct)  If market demand for a good is price-elastic at current prices,  a reduction in the variable cost of production for all firms,  under perfect competition, in the short run, will cause…</vt:lpstr>
      <vt:lpstr>PowerPoint Presentation</vt:lpstr>
      <vt:lpstr>Suppose the production function for good q is given by  q(K,L) = K1/2L1/2 where K and L are capital and labour inputs. Which of the following statements are true? (Choose all…)  Recall: the partial derivative of a function f(x,y) = cxayb  with respect to x is acxa-1yb (where a is not -1) </vt:lpstr>
      <vt:lpstr>Which of the following are most reasonably considered public goods? (choose all that are correct)</vt:lpstr>
      <vt:lpstr>Gasoline sells for £4.00 per gallon this year, and it sold for £3.00 per gallon last year. But consumers bought more gasoline this year than they did last year. Does this contradict the economic theory that people tend to buy less when the price rises? Choose the (one) most correct response below: </vt:lpstr>
      <vt:lpstr>PowerPoint Presentation</vt:lpstr>
      <vt:lpstr>Supply: Q_s (p)=2p-200 (where p&gt;100 and 0 otherwise) Demand: Q_D (p) =300-p (where p&lt;300 and 0 otherwise)  Which of the following are true statements (choose one/all that apply)?  </vt:lpstr>
      <vt:lpstr>Under standard assumptions, indifference curves: (Choose one or all that are correct.)</vt:lpstr>
      <vt:lpstr>We can represent a person's preferences with a continuous utility function even if (choose all that apply)</vt:lpstr>
      <vt:lpstr>Who is this guy?</vt:lpstr>
      <vt:lpstr>Samuelson memorial leader board</vt:lpstr>
    </vt:vector>
  </TitlesOfParts>
  <Company/>
  <LinksUpToDate>false</LinksUpToDate>
  <SharedDoc>false</SharedDoc>
  <HyperlinksChanged>false</HyperlinksChanged>
  <AppVersion>15.0032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Bee2024: Week 1-2 revision questions</dc:title>
  <dc:creator>Reinstein, David</dc:creator>
  <cp:lastModifiedBy>Microsoft Office User</cp:lastModifiedBy>
  <cp:revision>105</cp:revision>
  <dcterms:created xsi:type="dcterms:W3CDTF">2018-10-03T17:47:59Z</dcterms:created>
  <dcterms:modified xsi:type="dcterms:W3CDTF">2019-10-27T21:14:32Z</dcterms:modified>
</cp:coreProperties>
</file>